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78" r:id="rId7"/>
    <p:sldId id="261" r:id="rId8"/>
    <p:sldId id="264" r:id="rId9"/>
    <p:sldId id="262" r:id="rId10"/>
    <p:sldId id="274" r:id="rId11"/>
    <p:sldId id="270" r:id="rId12"/>
    <p:sldId id="265" r:id="rId13"/>
    <p:sldId id="263" r:id="rId14"/>
    <p:sldId id="266" r:id="rId15"/>
    <p:sldId id="267" r:id="rId16"/>
    <p:sldId id="268" r:id="rId17"/>
    <p:sldId id="272" r:id="rId18"/>
    <p:sldId id="280" r:id="rId19"/>
    <p:sldId id="281" r:id="rId20"/>
    <p:sldId id="282" r:id="rId21"/>
    <p:sldId id="283" r:id="rId22"/>
    <p:sldId id="273" r:id="rId23"/>
    <p:sldId id="275" r:id="rId24"/>
    <p:sldId id="276" r:id="rId25"/>
    <p:sldId id="277" r:id="rId26"/>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8510A645-F6A6-48A6-8176-0008FC0838F9}">
          <p14:sldIdLst>
            <p14:sldId id="256"/>
            <p14:sldId id="257"/>
            <p14:sldId id="258"/>
            <p14:sldId id="259"/>
            <p14:sldId id="260"/>
            <p14:sldId id="278"/>
            <p14:sldId id="261"/>
            <p14:sldId id="264"/>
            <p14:sldId id="262"/>
            <p14:sldId id="274"/>
            <p14:sldId id="270"/>
            <p14:sldId id="265"/>
            <p14:sldId id="263"/>
          </p14:sldIdLst>
        </p14:section>
        <p14:section name="Namnlöst avsnitt" id="{817CB4FB-55F6-40FA-8C19-248BF7E0E849}">
          <p14:sldIdLst>
            <p14:sldId id="266"/>
            <p14:sldId id="267"/>
            <p14:sldId id="268"/>
            <p14:sldId id="272"/>
            <p14:sldId id="280"/>
            <p14:sldId id="281"/>
            <p14:sldId id="282"/>
            <p14:sldId id="283"/>
            <p14:sldId id="273"/>
            <p14:sldId id="275"/>
            <p14:sldId id="276"/>
            <p14:sldId id="27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8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294914-E9A1-4B46-9C64-A0F683F8AD2D}" type="datetimeFigureOut">
              <a:rPr lang="sv-SE" smtClean="0"/>
              <a:t>2025-09-28</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0AB730-AC85-48CF-913A-528274FC834F}" type="slidenum">
              <a:rPr lang="sv-SE" smtClean="0"/>
              <a:t>‹#›</a:t>
            </a:fld>
            <a:endParaRPr lang="sv-SE"/>
          </a:p>
        </p:txBody>
      </p:sp>
    </p:spTree>
    <p:extLst>
      <p:ext uri="{BB962C8B-B14F-4D97-AF65-F5344CB8AC3E}">
        <p14:creationId xmlns:p14="http://schemas.microsoft.com/office/powerpoint/2010/main" val="2174202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20AB730-AC85-48CF-913A-528274FC834F}" type="slidenum">
              <a:rPr lang="sv-SE" smtClean="0"/>
              <a:t>15</a:t>
            </a:fld>
            <a:endParaRPr lang="sv-SE"/>
          </a:p>
        </p:txBody>
      </p:sp>
    </p:spTree>
    <p:extLst>
      <p:ext uri="{BB962C8B-B14F-4D97-AF65-F5344CB8AC3E}">
        <p14:creationId xmlns:p14="http://schemas.microsoft.com/office/powerpoint/2010/main" val="727115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20AB730-AC85-48CF-913A-528274FC834F}" type="slidenum">
              <a:rPr lang="sv-SE" smtClean="0"/>
              <a:t>19</a:t>
            </a:fld>
            <a:endParaRPr lang="sv-SE"/>
          </a:p>
        </p:txBody>
      </p:sp>
    </p:spTree>
    <p:extLst>
      <p:ext uri="{BB962C8B-B14F-4D97-AF65-F5344CB8AC3E}">
        <p14:creationId xmlns:p14="http://schemas.microsoft.com/office/powerpoint/2010/main" val="2891604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5D236E3A-7F57-4DB7-BFD2-27BFA59CC610}" type="datetimeFigureOut">
              <a:rPr lang="sv-SE" smtClean="0"/>
              <a:t>2025-09-28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7FDD50F-4A30-463F-9044-0A0D261E09F2}" type="slidenum">
              <a:rPr lang="sv-SE" smtClean="0"/>
              <a:t>‹#›</a:t>
            </a:fld>
            <a:endParaRPr lang="sv-SE"/>
          </a:p>
        </p:txBody>
      </p:sp>
    </p:spTree>
    <p:extLst>
      <p:ext uri="{BB962C8B-B14F-4D97-AF65-F5344CB8AC3E}">
        <p14:creationId xmlns:p14="http://schemas.microsoft.com/office/powerpoint/2010/main" val="4146806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D236E3A-7F57-4DB7-BFD2-27BFA59CC610}" type="datetimeFigureOut">
              <a:rPr lang="sv-SE" smtClean="0"/>
              <a:t>2025-09-28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7FDD50F-4A30-463F-9044-0A0D261E09F2}" type="slidenum">
              <a:rPr lang="sv-SE" smtClean="0"/>
              <a:t>‹#›</a:t>
            </a:fld>
            <a:endParaRPr lang="sv-SE"/>
          </a:p>
        </p:txBody>
      </p:sp>
    </p:spTree>
    <p:extLst>
      <p:ext uri="{BB962C8B-B14F-4D97-AF65-F5344CB8AC3E}">
        <p14:creationId xmlns:p14="http://schemas.microsoft.com/office/powerpoint/2010/main" val="90262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D236E3A-7F57-4DB7-BFD2-27BFA59CC610}" type="datetimeFigureOut">
              <a:rPr lang="sv-SE" smtClean="0"/>
              <a:t>2025-09-28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7FDD50F-4A30-463F-9044-0A0D261E09F2}" type="slidenum">
              <a:rPr lang="sv-SE" smtClean="0"/>
              <a:t>‹#›</a:t>
            </a:fld>
            <a:endParaRPr lang="sv-SE"/>
          </a:p>
        </p:txBody>
      </p:sp>
    </p:spTree>
    <p:extLst>
      <p:ext uri="{BB962C8B-B14F-4D97-AF65-F5344CB8AC3E}">
        <p14:creationId xmlns:p14="http://schemas.microsoft.com/office/powerpoint/2010/main" val="1757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D236E3A-7F57-4DB7-BFD2-27BFA59CC610}" type="datetimeFigureOut">
              <a:rPr lang="sv-SE" smtClean="0"/>
              <a:t>2025-09-28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7FDD50F-4A30-463F-9044-0A0D261E09F2}" type="slidenum">
              <a:rPr lang="sv-SE" smtClean="0"/>
              <a:t>‹#›</a:t>
            </a:fld>
            <a:endParaRPr lang="sv-SE"/>
          </a:p>
        </p:txBody>
      </p:sp>
    </p:spTree>
    <p:extLst>
      <p:ext uri="{BB962C8B-B14F-4D97-AF65-F5344CB8AC3E}">
        <p14:creationId xmlns:p14="http://schemas.microsoft.com/office/powerpoint/2010/main" val="936586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5D236E3A-7F57-4DB7-BFD2-27BFA59CC610}" type="datetimeFigureOut">
              <a:rPr lang="sv-SE" smtClean="0"/>
              <a:t>2025-09-28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7FDD50F-4A30-463F-9044-0A0D261E09F2}" type="slidenum">
              <a:rPr lang="sv-SE" smtClean="0"/>
              <a:t>‹#›</a:t>
            </a:fld>
            <a:endParaRPr lang="sv-SE"/>
          </a:p>
        </p:txBody>
      </p:sp>
    </p:spTree>
    <p:extLst>
      <p:ext uri="{BB962C8B-B14F-4D97-AF65-F5344CB8AC3E}">
        <p14:creationId xmlns:p14="http://schemas.microsoft.com/office/powerpoint/2010/main" val="3275093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5D236E3A-7F57-4DB7-BFD2-27BFA59CC610}" type="datetimeFigureOut">
              <a:rPr lang="sv-SE" smtClean="0"/>
              <a:t>2025-09-28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7FDD50F-4A30-463F-9044-0A0D261E09F2}" type="slidenum">
              <a:rPr lang="sv-SE" smtClean="0"/>
              <a:t>‹#›</a:t>
            </a:fld>
            <a:endParaRPr lang="sv-SE"/>
          </a:p>
        </p:txBody>
      </p:sp>
    </p:spTree>
    <p:extLst>
      <p:ext uri="{BB962C8B-B14F-4D97-AF65-F5344CB8AC3E}">
        <p14:creationId xmlns:p14="http://schemas.microsoft.com/office/powerpoint/2010/main" val="103499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5D236E3A-7F57-4DB7-BFD2-27BFA59CC610}" type="datetimeFigureOut">
              <a:rPr lang="sv-SE" smtClean="0"/>
              <a:t>2025-09-28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C7FDD50F-4A30-463F-9044-0A0D261E09F2}" type="slidenum">
              <a:rPr lang="sv-SE" smtClean="0"/>
              <a:t>‹#›</a:t>
            </a:fld>
            <a:endParaRPr lang="sv-SE"/>
          </a:p>
        </p:txBody>
      </p:sp>
    </p:spTree>
    <p:extLst>
      <p:ext uri="{BB962C8B-B14F-4D97-AF65-F5344CB8AC3E}">
        <p14:creationId xmlns:p14="http://schemas.microsoft.com/office/powerpoint/2010/main" val="2708678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5D236E3A-7F57-4DB7-BFD2-27BFA59CC610}" type="datetimeFigureOut">
              <a:rPr lang="sv-SE" smtClean="0"/>
              <a:t>2025-09-28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C7FDD50F-4A30-463F-9044-0A0D261E09F2}" type="slidenum">
              <a:rPr lang="sv-SE" smtClean="0"/>
              <a:t>‹#›</a:t>
            </a:fld>
            <a:endParaRPr lang="sv-SE"/>
          </a:p>
        </p:txBody>
      </p:sp>
    </p:spTree>
    <p:extLst>
      <p:ext uri="{BB962C8B-B14F-4D97-AF65-F5344CB8AC3E}">
        <p14:creationId xmlns:p14="http://schemas.microsoft.com/office/powerpoint/2010/main" val="3903406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D236E3A-7F57-4DB7-BFD2-27BFA59CC610}" type="datetimeFigureOut">
              <a:rPr lang="sv-SE" smtClean="0"/>
              <a:t>2025-09-28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C7FDD50F-4A30-463F-9044-0A0D261E09F2}" type="slidenum">
              <a:rPr lang="sv-SE" smtClean="0"/>
              <a:t>‹#›</a:t>
            </a:fld>
            <a:endParaRPr lang="sv-SE"/>
          </a:p>
        </p:txBody>
      </p:sp>
    </p:spTree>
    <p:extLst>
      <p:ext uri="{BB962C8B-B14F-4D97-AF65-F5344CB8AC3E}">
        <p14:creationId xmlns:p14="http://schemas.microsoft.com/office/powerpoint/2010/main" val="3473624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D236E3A-7F57-4DB7-BFD2-27BFA59CC610}" type="datetimeFigureOut">
              <a:rPr lang="sv-SE" smtClean="0"/>
              <a:t>2025-09-28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7FDD50F-4A30-463F-9044-0A0D261E09F2}" type="slidenum">
              <a:rPr lang="sv-SE" smtClean="0"/>
              <a:t>‹#›</a:t>
            </a:fld>
            <a:endParaRPr lang="sv-SE"/>
          </a:p>
        </p:txBody>
      </p:sp>
    </p:spTree>
    <p:extLst>
      <p:ext uri="{BB962C8B-B14F-4D97-AF65-F5344CB8AC3E}">
        <p14:creationId xmlns:p14="http://schemas.microsoft.com/office/powerpoint/2010/main" val="419666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D236E3A-7F57-4DB7-BFD2-27BFA59CC610}" type="datetimeFigureOut">
              <a:rPr lang="sv-SE" smtClean="0"/>
              <a:t>2025-09-28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7FDD50F-4A30-463F-9044-0A0D261E09F2}" type="slidenum">
              <a:rPr lang="sv-SE" smtClean="0"/>
              <a:t>‹#›</a:t>
            </a:fld>
            <a:endParaRPr lang="sv-SE"/>
          </a:p>
        </p:txBody>
      </p:sp>
    </p:spTree>
    <p:extLst>
      <p:ext uri="{BB962C8B-B14F-4D97-AF65-F5344CB8AC3E}">
        <p14:creationId xmlns:p14="http://schemas.microsoft.com/office/powerpoint/2010/main" val="993984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236E3A-7F57-4DB7-BFD2-27BFA59CC610}" type="datetimeFigureOut">
              <a:rPr lang="sv-SE" smtClean="0"/>
              <a:t>2025-09-28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DD50F-4A30-463F-9044-0A0D261E09F2}" type="slidenum">
              <a:rPr lang="sv-SE" smtClean="0"/>
              <a:t>‹#›</a:t>
            </a:fld>
            <a:endParaRPr lang="sv-SE"/>
          </a:p>
        </p:txBody>
      </p:sp>
    </p:spTree>
    <p:extLst>
      <p:ext uri="{BB962C8B-B14F-4D97-AF65-F5344CB8AC3E}">
        <p14:creationId xmlns:p14="http://schemas.microsoft.com/office/powerpoint/2010/main" val="462464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se/url?sa=i&amp;rct=j&amp;q=&amp;esrc=s&amp;source=images&amp;cd=&amp;cad=rja&amp;uact=8&amp;ved=0CAcQjRxqFQoTCJe-w5S70cgCFUjcLAodPDoIvg&amp;url=https://www.haikudeck.com/amerikanska-revolutionen-education-presentation-WmiQr5KSlX&amp;bvm=bv.105454873,d.bGg&amp;psig=AFQjCNH_fWO1keiBpcyLZAzgUl4IB1cf0Q&amp;ust=1445444655556965"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en.wikipedia.org/wiki/File:Treaty_of_Paris_by_Benjamin_West_1783.jpg"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AMERIKANSKA REVOLUTIONEN </a:t>
            </a:r>
          </a:p>
        </p:txBody>
      </p:sp>
      <p:sp>
        <p:nvSpPr>
          <p:cNvPr id="3" name="Underrubrik 2"/>
          <p:cNvSpPr>
            <a:spLocks noGrp="1"/>
          </p:cNvSpPr>
          <p:nvPr>
            <p:ph type="subTitle" idx="1"/>
          </p:nvPr>
        </p:nvSpPr>
        <p:spPr/>
        <p:txBody>
          <a:bodyPr/>
          <a:lstStyle/>
          <a:p>
            <a:endParaRPr lang="sv-SE"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261111"/>
            <a:ext cx="4553151" cy="29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004351"/>
            <a:ext cx="2857500"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5692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b="1" dirty="0"/>
              <a:t>Orsaker till amerikanska revolutionen! </a:t>
            </a:r>
            <a:endParaRPr lang="sv-SE" dirty="0"/>
          </a:p>
        </p:txBody>
      </p:sp>
      <p:sp>
        <p:nvSpPr>
          <p:cNvPr id="3" name="Underrubrik 2"/>
          <p:cNvSpPr>
            <a:spLocks noGrp="1"/>
          </p:cNvSpPr>
          <p:nvPr>
            <p:ph type="subTitle" idx="1"/>
          </p:nvPr>
        </p:nvSpPr>
        <p:spPr/>
        <p:txBody>
          <a:bodyPr>
            <a:normAutofit/>
          </a:bodyPr>
          <a:lstStyle/>
          <a:p>
            <a:r>
              <a:rPr lang="sv-SE" sz="2800" b="1" i="1" dirty="0">
                <a:solidFill>
                  <a:schemeClr val="tx1"/>
                </a:solidFill>
                <a:highlight>
                  <a:srgbClr val="00FF00"/>
                </a:highlight>
                <a:latin typeface="Batang" panose="02030600000101010101" pitchFamily="18" charset="-127"/>
                <a:ea typeface="Batang" panose="02030600000101010101" pitchFamily="18" charset="-127"/>
              </a:rPr>
              <a:t>No taxation,</a:t>
            </a:r>
          </a:p>
          <a:p>
            <a:r>
              <a:rPr lang="sv-SE" sz="2800" b="1" i="1" dirty="0">
                <a:solidFill>
                  <a:schemeClr val="tx1"/>
                </a:solidFill>
                <a:highlight>
                  <a:srgbClr val="00FF00"/>
                </a:highlight>
                <a:latin typeface="Batang" panose="02030600000101010101" pitchFamily="18" charset="-127"/>
                <a:ea typeface="Batang" panose="02030600000101010101" pitchFamily="18" charset="-127"/>
              </a:rPr>
              <a:t> </a:t>
            </a:r>
            <a:r>
              <a:rPr lang="sv-SE" sz="2800" b="1" i="1" dirty="0" err="1">
                <a:solidFill>
                  <a:schemeClr val="tx1"/>
                </a:solidFill>
                <a:highlight>
                  <a:srgbClr val="00FF00"/>
                </a:highlight>
                <a:latin typeface="Batang" panose="02030600000101010101" pitchFamily="18" charset="-127"/>
                <a:ea typeface="Batang" panose="02030600000101010101" pitchFamily="18" charset="-127"/>
              </a:rPr>
              <a:t>without</a:t>
            </a:r>
            <a:r>
              <a:rPr lang="sv-SE" sz="2800" b="1" i="1" dirty="0">
                <a:solidFill>
                  <a:schemeClr val="tx1"/>
                </a:solidFill>
                <a:highlight>
                  <a:srgbClr val="00FF00"/>
                </a:highlight>
                <a:latin typeface="Batang" panose="02030600000101010101" pitchFamily="18" charset="-127"/>
                <a:ea typeface="Batang" panose="02030600000101010101" pitchFamily="18" charset="-127"/>
              </a:rPr>
              <a:t> </a:t>
            </a:r>
          </a:p>
          <a:p>
            <a:r>
              <a:rPr lang="sv-SE" sz="2800" b="1" i="1" dirty="0">
                <a:solidFill>
                  <a:schemeClr val="tx1"/>
                </a:solidFill>
                <a:highlight>
                  <a:srgbClr val="00FF00"/>
                </a:highlight>
                <a:latin typeface="Batang" panose="02030600000101010101" pitchFamily="18" charset="-127"/>
                <a:ea typeface="Batang" panose="02030600000101010101" pitchFamily="18" charset="-127"/>
              </a:rPr>
              <a:t>representation! </a:t>
            </a:r>
          </a:p>
        </p:txBody>
      </p:sp>
    </p:spTree>
    <p:extLst>
      <p:ext uri="{BB962C8B-B14F-4D97-AF65-F5344CB8AC3E}">
        <p14:creationId xmlns:p14="http://schemas.microsoft.com/office/powerpoint/2010/main" val="116133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b="1" dirty="0"/>
              <a:t>SJUÅRSKRIGET 1756 – 63</a:t>
            </a:r>
            <a:br>
              <a:rPr lang="sv-SE" b="1" dirty="0"/>
            </a:br>
            <a:endParaRPr lang="sv-SE" dirty="0"/>
          </a:p>
        </p:txBody>
      </p:sp>
      <p:sp>
        <p:nvSpPr>
          <p:cNvPr id="3" name="Platshållare för innehåll 2"/>
          <p:cNvSpPr>
            <a:spLocks noGrp="1"/>
          </p:cNvSpPr>
          <p:nvPr>
            <p:ph idx="1"/>
          </p:nvPr>
        </p:nvSpPr>
        <p:spPr>
          <a:xfrm>
            <a:off x="107504" y="1772816"/>
            <a:ext cx="8229600" cy="4525963"/>
          </a:xfrm>
        </p:spPr>
        <p:txBody>
          <a:bodyPr>
            <a:normAutofit fontScale="92500" lnSpcReduction="20000"/>
          </a:bodyPr>
          <a:lstStyle/>
          <a:p>
            <a:pPr marL="0" indent="0">
              <a:buNone/>
            </a:pPr>
            <a:r>
              <a:rPr lang="sv-SE" dirty="0"/>
              <a:t>I Nordamerika mellan Frankrike o Storbritannien. </a:t>
            </a:r>
          </a:p>
          <a:p>
            <a:pPr marL="0" indent="0">
              <a:buNone/>
            </a:pPr>
            <a:r>
              <a:rPr lang="sv-SE" dirty="0"/>
              <a:t>Kolonister slåss med respektive lands soldater som skeppats över </a:t>
            </a:r>
          </a:p>
          <a:p>
            <a:pPr marL="0" indent="0">
              <a:buNone/>
            </a:pPr>
            <a:r>
              <a:rPr lang="sv-SE" dirty="0"/>
              <a:t>Resultat? </a:t>
            </a:r>
          </a:p>
          <a:p>
            <a:pPr marL="0" indent="0">
              <a:buNone/>
            </a:pPr>
            <a:r>
              <a:rPr lang="sv-SE" dirty="0"/>
              <a:t>Segrare  - Storbritannien</a:t>
            </a:r>
          </a:p>
          <a:p>
            <a:pPr marL="0" indent="0">
              <a:buNone/>
            </a:pPr>
            <a:r>
              <a:rPr lang="sv-SE" dirty="0"/>
              <a:t>Förlorare Frankrike – åker hem/ Kanada/stannar</a:t>
            </a:r>
          </a:p>
          <a:p>
            <a:pPr marL="0" indent="0">
              <a:buNone/>
            </a:pPr>
            <a:endParaRPr lang="sv-SE" dirty="0"/>
          </a:p>
          <a:p>
            <a:pPr marL="0" indent="0">
              <a:buNone/>
            </a:pPr>
            <a:r>
              <a:rPr lang="sv-SE" sz="7200" dirty="0"/>
              <a:t>         DYRT KRIG! </a:t>
            </a:r>
            <a:endParaRPr lang="sv-SE" dirty="0"/>
          </a:p>
        </p:txBody>
      </p:sp>
    </p:spTree>
    <p:extLst>
      <p:ext uri="{BB962C8B-B14F-4D97-AF65-F5344CB8AC3E}">
        <p14:creationId xmlns:p14="http://schemas.microsoft.com/office/powerpoint/2010/main" val="235733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4" name="Platshållare för text 3"/>
          <p:cNvSpPr>
            <a:spLocks noGrp="1"/>
          </p:cNvSpPr>
          <p:nvPr>
            <p:ph type="body" sz="half" idx="2"/>
          </p:nvPr>
        </p:nvSpPr>
        <p:spPr/>
        <p:txBody>
          <a:bodyPr>
            <a:normAutofit/>
          </a:bodyPr>
          <a:lstStyle/>
          <a:p>
            <a:pPr algn="ctr"/>
            <a:r>
              <a:rPr lang="sv-SE" sz="4000" b="1" dirty="0"/>
              <a:t>Nordamerika efter 1763 </a:t>
            </a:r>
          </a:p>
        </p:txBody>
      </p:sp>
      <p:pic>
        <p:nvPicPr>
          <p:cNvPr id="7170"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781" b="781"/>
          <a:stretch>
            <a:fillRect/>
          </a:stretch>
        </p:blipFill>
        <p:spPr bwMode="auto">
          <a:xfrm>
            <a:off x="1792288" y="612775"/>
            <a:ext cx="5712000" cy="42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5962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Storbritannien behöver pengar: </a:t>
            </a:r>
          </a:p>
        </p:txBody>
      </p:sp>
      <p:sp>
        <p:nvSpPr>
          <p:cNvPr id="3" name="Platshållare för innehåll 2"/>
          <p:cNvSpPr>
            <a:spLocks noGrp="1"/>
          </p:cNvSpPr>
          <p:nvPr>
            <p:ph idx="1"/>
          </p:nvPr>
        </p:nvSpPr>
        <p:spPr/>
        <p:txBody>
          <a:bodyPr>
            <a:normAutofit fontScale="92500" lnSpcReduction="20000"/>
          </a:bodyPr>
          <a:lstStyle/>
          <a:p>
            <a:r>
              <a:rPr lang="sv-SE" b="1" dirty="0"/>
              <a:t>Ökade skatten + fann på nya skatter </a:t>
            </a:r>
            <a:r>
              <a:rPr lang="sv-SE" dirty="0"/>
              <a:t>för kolonisterna i Nordamerika</a:t>
            </a:r>
          </a:p>
          <a:p>
            <a:pPr>
              <a:buFont typeface="Wingdings" panose="05000000000000000000" pitchFamily="2" charset="2"/>
              <a:buChar char="§"/>
            </a:pPr>
            <a:r>
              <a:rPr lang="sv-SE" dirty="0"/>
              <a:t>Protester!  – </a:t>
            </a:r>
            <a:r>
              <a:rPr lang="sv-SE" dirty="0" err="1"/>
              <a:t>endel</a:t>
            </a:r>
            <a:r>
              <a:rPr lang="sv-SE" dirty="0"/>
              <a:t> skatter slopades, men nya kom till </a:t>
            </a:r>
          </a:p>
          <a:p>
            <a:pPr>
              <a:buFont typeface="Wingdings" panose="05000000000000000000" pitchFamily="2" charset="2"/>
              <a:buChar char="§"/>
            </a:pPr>
            <a:r>
              <a:rPr lang="sv-SE" dirty="0"/>
              <a:t>Sockerskatt(1764), stämpelskatt(1765), teskatt((1767) m </a:t>
            </a:r>
            <a:r>
              <a:rPr lang="sv-SE" dirty="0" err="1"/>
              <a:t>m</a:t>
            </a:r>
            <a:endParaRPr lang="sv-SE" dirty="0"/>
          </a:p>
          <a:p>
            <a:pPr>
              <a:buFont typeface="Wingdings" panose="05000000000000000000" pitchFamily="2" charset="2"/>
              <a:buChar char="§"/>
            </a:pPr>
            <a:r>
              <a:rPr lang="sv-SE" b="1" dirty="0"/>
              <a:t>Förbjuder kolonisterna </a:t>
            </a:r>
            <a:r>
              <a:rPr lang="sv-SE" dirty="0"/>
              <a:t>att handla med grannar, får inte sätta upp egen industri, m </a:t>
            </a:r>
            <a:r>
              <a:rPr lang="sv-SE" dirty="0" err="1"/>
              <a:t>m</a:t>
            </a:r>
            <a:r>
              <a:rPr lang="sv-SE" dirty="0"/>
              <a:t> </a:t>
            </a:r>
          </a:p>
          <a:p>
            <a:pPr>
              <a:buFont typeface="Wingdings" panose="05000000000000000000" pitchFamily="2" charset="2"/>
              <a:buChar char="§"/>
            </a:pPr>
            <a:r>
              <a:rPr lang="sv-SE" b="1" dirty="0"/>
              <a:t>Kolonisterna ska vara råvaruproducenter!</a:t>
            </a:r>
          </a:p>
          <a:p>
            <a:r>
              <a:rPr lang="sv-SE" b="1" dirty="0"/>
              <a:t> Slavhandeln…</a:t>
            </a:r>
          </a:p>
          <a:p>
            <a:pPr>
              <a:buFont typeface="Wingdings" panose="05000000000000000000" pitchFamily="2" charset="2"/>
              <a:buChar char="§"/>
            </a:pPr>
            <a:endParaRPr lang="sv-SE" b="1" dirty="0"/>
          </a:p>
          <a:p>
            <a:pPr>
              <a:buFont typeface="Wingdings" panose="05000000000000000000" pitchFamily="2" charset="2"/>
              <a:buChar char="§"/>
            </a:pPr>
            <a:endParaRPr lang="sv-SE" dirty="0"/>
          </a:p>
        </p:txBody>
      </p:sp>
    </p:spTree>
    <p:extLst>
      <p:ext uri="{BB962C8B-B14F-4D97-AF65-F5344CB8AC3E}">
        <p14:creationId xmlns:p14="http://schemas.microsoft.com/office/powerpoint/2010/main" val="410320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1773 Boston Tea Party</a:t>
            </a:r>
          </a:p>
        </p:txBody>
      </p:sp>
      <p:pic>
        <p:nvPicPr>
          <p:cNvPr id="7" name="Platshållare för innehåll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1367512"/>
            <a:ext cx="7344000" cy="5508000"/>
          </a:xfrm>
        </p:spPr>
      </p:pic>
    </p:spTree>
    <p:extLst>
      <p:ext uri="{BB962C8B-B14F-4D97-AF65-F5344CB8AC3E}">
        <p14:creationId xmlns:p14="http://schemas.microsoft.com/office/powerpoint/2010/main" val="842110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 4juli 1776 Självständighetsförklaringen </a:t>
            </a:r>
          </a:p>
        </p:txBody>
      </p:sp>
      <p:pic>
        <p:nvPicPr>
          <p:cNvPr id="7" name="Platshållare för innehåll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131840" y="1831096"/>
            <a:ext cx="5869710" cy="3852000"/>
          </a:xfrm>
        </p:spPr>
      </p:pic>
      <p:pic>
        <p:nvPicPr>
          <p:cNvPr id="6" name="Platshållare för innehåll 5"/>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21688" y="2780928"/>
            <a:ext cx="3023558" cy="3564000"/>
          </a:xfrm>
        </p:spPr>
      </p:pic>
    </p:spTree>
    <p:extLst>
      <p:ext uri="{BB962C8B-B14F-4D97-AF65-F5344CB8AC3E}">
        <p14:creationId xmlns:p14="http://schemas.microsoft.com/office/powerpoint/2010/main" val="1489494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br>
              <a:rPr lang="sv-SE" sz="3600" dirty="0"/>
            </a:br>
            <a:br>
              <a:rPr lang="sv-SE" sz="3600" dirty="0"/>
            </a:br>
            <a:r>
              <a:rPr lang="sv-SE" sz="3600" dirty="0"/>
              <a:t>Självständighetsförklaringen -</a:t>
            </a:r>
            <a:br>
              <a:rPr lang="sv-SE" sz="3600" dirty="0"/>
            </a:br>
            <a:r>
              <a:rPr lang="sv-SE" sz="3600" dirty="0"/>
              <a:t>13 kolonier i N.A. förklarar sig fria från Storbritannien </a:t>
            </a:r>
            <a:br>
              <a:rPr lang="sv-SE" dirty="0"/>
            </a:br>
            <a:endParaRPr lang="sv-SE" dirty="0"/>
          </a:p>
        </p:txBody>
      </p:sp>
      <p:sp>
        <p:nvSpPr>
          <p:cNvPr id="3" name="Platshållare för innehåll 2"/>
          <p:cNvSpPr>
            <a:spLocks noGrp="1"/>
          </p:cNvSpPr>
          <p:nvPr>
            <p:ph idx="1"/>
          </p:nvPr>
        </p:nvSpPr>
        <p:spPr>
          <a:xfrm>
            <a:off x="395536" y="1628800"/>
            <a:ext cx="8291264" cy="4497363"/>
          </a:xfrm>
        </p:spPr>
        <p:txBody>
          <a:bodyPr>
            <a:normAutofit fontScale="77500" lnSpcReduction="20000"/>
          </a:bodyPr>
          <a:lstStyle/>
          <a:p>
            <a:pPr marL="0" indent="0">
              <a:buNone/>
            </a:pPr>
            <a:r>
              <a:rPr lang="sv-SE" dirty="0"/>
              <a:t>Vi anser att dessa sanningar är självklara:</a:t>
            </a:r>
          </a:p>
          <a:p>
            <a:r>
              <a:rPr lang="sv-SE" dirty="0"/>
              <a:t>att alla människor är skapade lika,</a:t>
            </a:r>
          </a:p>
          <a:p>
            <a:r>
              <a:rPr lang="sv-SE" dirty="0"/>
              <a:t>att de av sin skapare har utrustats med vissa oförytterliga rättigheter;</a:t>
            </a:r>
          </a:p>
          <a:p>
            <a:r>
              <a:rPr lang="sv-SE" dirty="0"/>
              <a:t>att liv, frihet och strävan efter lycka finns bland dessa rättigheter;</a:t>
            </a:r>
          </a:p>
          <a:p>
            <a:r>
              <a:rPr lang="sv-SE" dirty="0"/>
              <a:t>att</a:t>
            </a:r>
            <a:r>
              <a:rPr lang="sv-SE" i="1" dirty="0"/>
              <a:t> </a:t>
            </a:r>
            <a:r>
              <a:rPr lang="sv-SE" dirty="0"/>
              <a:t>regeringar har inrättats bland människorna för att trygga dessa rättigheter och att regeringarna likaledes har erhållit sina rättigheter från de styrda;</a:t>
            </a:r>
          </a:p>
          <a:p>
            <a:r>
              <a:rPr lang="sv-SE" dirty="0"/>
              <a:t>att när än en styrelseform motverkar dessa mål är det folkets rättighet att ändra eller upphäva styrelseformen och instifta en ny enligt de principer, som folket tycker mest lämpade till att skapa trygghet och lycka;</a:t>
            </a:r>
          </a:p>
          <a:p>
            <a:pPr marL="0" indent="0">
              <a:buNone/>
            </a:pPr>
            <a:endParaRPr lang="sv-SE" dirty="0"/>
          </a:p>
          <a:p>
            <a:endParaRPr lang="sv-SE" dirty="0"/>
          </a:p>
        </p:txBody>
      </p:sp>
    </p:spTree>
    <p:extLst>
      <p:ext uri="{BB962C8B-B14F-4D97-AF65-F5344CB8AC3E}">
        <p14:creationId xmlns:p14="http://schemas.microsoft.com/office/powerpoint/2010/main" val="218292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c3fd247798cf88ead658-efb7b8a40ae984d5ce8cbafce656509e.r26.cf2.rackcdn.com/D2E55F8C-E7A9-4E9E-AAF9-9252216B555F.jpg?rasterSignature=7308c06ff06d87bf83d64ccf6cd506dc&amp;theme=Volterra&amp;imageFilter=fal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 y="10"/>
            <a:ext cx="9143980" cy="6857990"/>
          </a:xfrm>
          <a:prstGeom prst="rect">
            <a:avLst/>
          </a:prstGeom>
          <a:solidFill>
            <a:srgbClr val="FFFFFF"/>
          </a:solidFill>
        </p:spPr>
      </p:pic>
    </p:spTree>
    <p:extLst>
      <p:ext uri="{BB962C8B-B14F-4D97-AF65-F5344CB8AC3E}">
        <p14:creationId xmlns:p14="http://schemas.microsoft.com/office/powerpoint/2010/main" val="2925510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2DD3F7-054A-FD23-0108-849CBE0EF343}"/>
              </a:ext>
            </a:extLst>
          </p:cNvPr>
          <p:cNvSpPr>
            <a:spLocks noGrp="1"/>
          </p:cNvSpPr>
          <p:nvPr>
            <p:ph type="title"/>
          </p:nvPr>
        </p:nvSpPr>
        <p:spPr/>
        <p:txBody>
          <a:bodyPr/>
          <a:lstStyle/>
          <a:p>
            <a:r>
              <a:rPr lang="sv-SE" b="1" dirty="0"/>
              <a:t>Grupper: Patrioter/ Lojalister</a:t>
            </a:r>
          </a:p>
        </p:txBody>
      </p:sp>
      <p:sp>
        <p:nvSpPr>
          <p:cNvPr id="3" name="Platshållare för innehåll 2">
            <a:extLst>
              <a:ext uri="{FF2B5EF4-FFF2-40B4-BE49-F238E27FC236}">
                <a16:creationId xmlns:a16="http://schemas.microsoft.com/office/drawing/2014/main" id="{AC5903F3-03C8-CFB5-1E93-A79F8C92154D}"/>
              </a:ext>
            </a:extLst>
          </p:cNvPr>
          <p:cNvSpPr>
            <a:spLocks noGrp="1"/>
          </p:cNvSpPr>
          <p:nvPr>
            <p:ph idx="1"/>
          </p:nvPr>
        </p:nvSpPr>
        <p:spPr/>
        <p:txBody>
          <a:bodyPr>
            <a:normAutofit fontScale="92500" lnSpcReduction="10000"/>
          </a:bodyPr>
          <a:lstStyle/>
          <a:p>
            <a:pPr marL="0" indent="0">
              <a:buNone/>
            </a:pPr>
            <a:r>
              <a:rPr lang="sv-SE" b="1" dirty="0"/>
              <a:t>Patrioter</a:t>
            </a:r>
            <a:r>
              <a:rPr lang="sv-SE" dirty="0"/>
              <a:t>: revolutionärer, republikaner</a:t>
            </a:r>
          </a:p>
          <a:p>
            <a:pPr marL="0" indent="0">
              <a:buNone/>
            </a:pPr>
            <a:r>
              <a:rPr lang="sv-SE" dirty="0"/>
              <a:t>- olika sociala, ekonomiska klasser</a:t>
            </a:r>
          </a:p>
          <a:p>
            <a:pPr>
              <a:buFontTx/>
              <a:buChar char="-"/>
            </a:pPr>
            <a:r>
              <a:rPr lang="sv-SE" dirty="0"/>
              <a:t>hävda amerikanska rättigheter, demokrati, politisk jämlikhet</a:t>
            </a:r>
          </a:p>
          <a:p>
            <a:pPr>
              <a:buFontTx/>
              <a:buChar char="-"/>
            </a:pPr>
            <a:r>
              <a:rPr lang="sv-SE" dirty="0"/>
              <a:t>George Washington, Thomas Jefferson, Benjamin Franklin</a:t>
            </a:r>
          </a:p>
          <a:p>
            <a:pPr marL="0" indent="0">
              <a:buNone/>
            </a:pPr>
            <a:r>
              <a:rPr lang="sv-SE" b="1" dirty="0"/>
              <a:t>Lojalister/neutrala: </a:t>
            </a:r>
            <a:r>
              <a:rPr lang="sv-SE" dirty="0"/>
              <a:t>trogna brittiska kungahuset</a:t>
            </a:r>
          </a:p>
          <a:p>
            <a:pPr>
              <a:buFontTx/>
              <a:buChar char="-"/>
            </a:pPr>
            <a:r>
              <a:rPr lang="sv-SE" dirty="0"/>
              <a:t> äldre köpmän och nyanlända invandrare </a:t>
            </a:r>
          </a:p>
          <a:p>
            <a:pPr>
              <a:buFontTx/>
              <a:buChar char="-"/>
            </a:pPr>
            <a:r>
              <a:rPr lang="sv-SE" dirty="0" err="1"/>
              <a:t>Anglokanska</a:t>
            </a:r>
            <a:r>
              <a:rPr lang="sv-SE" dirty="0"/>
              <a:t> kyrkan</a:t>
            </a:r>
          </a:p>
          <a:p>
            <a:pPr>
              <a:buFontTx/>
              <a:buChar char="-"/>
            </a:pPr>
            <a:endParaRPr lang="sv-SE" dirty="0"/>
          </a:p>
        </p:txBody>
      </p:sp>
    </p:spTree>
    <p:extLst>
      <p:ext uri="{BB962C8B-B14F-4D97-AF65-F5344CB8AC3E}">
        <p14:creationId xmlns:p14="http://schemas.microsoft.com/office/powerpoint/2010/main" val="369841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3757A0-A8D1-41BF-18D6-9EAA17F7EEE4}"/>
              </a:ext>
            </a:extLst>
          </p:cNvPr>
          <p:cNvSpPr>
            <a:spLocks noGrp="1"/>
          </p:cNvSpPr>
          <p:nvPr>
            <p:ph type="title"/>
          </p:nvPr>
        </p:nvSpPr>
        <p:spPr>
          <a:xfrm>
            <a:off x="457200" y="274638"/>
            <a:ext cx="8229600" cy="1143000"/>
          </a:xfrm>
        </p:spPr>
        <p:txBody>
          <a:bodyPr anchor="ctr">
            <a:normAutofit/>
          </a:bodyPr>
          <a:lstStyle/>
          <a:p>
            <a:r>
              <a:rPr lang="sv-SE" b="1" dirty="0"/>
              <a:t>Amerikas kvinnor</a:t>
            </a:r>
          </a:p>
        </p:txBody>
      </p:sp>
      <p:pic>
        <p:nvPicPr>
          <p:cNvPr id="1026" name="Picture 2" descr="Deborah Sampson: American Revolutionary War Hero | Mass.gov">
            <a:extLst>
              <a:ext uri="{FF2B5EF4-FFF2-40B4-BE49-F238E27FC236}">
                <a16:creationId xmlns:a16="http://schemas.microsoft.com/office/drawing/2014/main" id="{7B20AB39-1B86-183B-C8FD-C4DB53A1C8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86" r="16173" b="-3"/>
          <a:stretch>
            <a:fillRect/>
          </a:stretch>
        </p:blipFill>
        <p:spPr bwMode="auto">
          <a:xfrm>
            <a:off x="457200" y="1600200"/>
            <a:ext cx="4038600" cy="4525963"/>
          </a:xfrm>
          <a:prstGeom prst="rect">
            <a:avLst/>
          </a:prstGeom>
          <a:solidFill>
            <a:srgbClr val="FFFFFF"/>
          </a:solidFill>
        </p:spPr>
      </p:pic>
      <p:sp>
        <p:nvSpPr>
          <p:cNvPr id="3" name="Platshållare för innehåll 2">
            <a:extLst>
              <a:ext uri="{FF2B5EF4-FFF2-40B4-BE49-F238E27FC236}">
                <a16:creationId xmlns:a16="http://schemas.microsoft.com/office/drawing/2014/main" id="{62596AD6-1C8C-A10D-AF8D-1A3EB4B49362}"/>
              </a:ext>
            </a:extLst>
          </p:cNvPr>
          <p:cNvSpPr>
            <a:spLocks noGrp="1"/>
          </p:cNvSpPr>
          <p:nvPr>
            <p:ph sz="half" idx="2"/>
          </p:nvPr>
        </p:nvSpPr>
        <p:spPr>
          <a:xfrm>
            <a:off x="4648200" y="1600200"/>
            <a:ext cx="4038600" cy="4525963"/>
          </a:xfrm>
        </p:spPr>
        <p:txBody>
          <a:bodyPr>
            <a:normAutofit/>
          </a:bodyPr>
          <a:lstStyle/>
          <a:p>
            <a:pPr>
              <a:lnSpc>
                <a:spcPct val="90000"/>
              </a:lnSpc>
            </a:pPr>
            <a:r>
              <a:rPr lang="sv-SE" sz="2200" dirty="0"/>
              <a:t>Ej delta i politiska livet – men var engagerade i kriget och viktiga!  </a:t>
            </a:r>
          </a:p>
          <a:p>
            <a:pPr>
              <a:lnSpc>
                <a:spcPct val="90000"/>
              </a:lnSpc>
            </a:pPr>
            <a:r>
              <a:rPr lang="sv-SE" sz="2200" b="1" dirty="0"/>
              <a:t>Patrioter</a:t>
            </a:r>
          </a:p>
          <a:p>
            <a:pPr marL="0" indent="0">
              <a:lnSpc>
                <a:spcPct val="90000"/>
              </a:lnSpc>
              <a:buNone/>
            </a:pPr>
            <a:r>
              <a:rPr lang="sv-SE" sz="2200" dirty="0"/>
              <a:t>Bojkotta engelska handelsvaror -  te/tyg.</a:t>
            </a:r>
            <a:br>
              <a:rPr lang="sv-SE" sz="2200" dirty="0"/>
            </a:br>
            <a:r>
              <a:rPr lang="sv-SE" sz="2200" dirty="0"/>
              <a:t>Öka inhemsk produktion- började spinna och väva eget tyg. Sy uniformer, filtar, samla in pengar</a:t>
            </a:r>
          </a:p>
          <a:p>
            <a:pPr marL="0" indent="0">
              <a:lnSpc>
                <a:spcPct val="90000"/>
              </a:lnSpc>
              <a:buNone/>
            </a:pPr>
            <a:r>
              <a:rPr lang="sv-SE" sz="2200" dirty="0"/>
              <a:t>Sköta hem o gårdar</a:t>
            </a:r>
          </a:p>
          <a:p>
            <a:pPr marL="0" indent="0">
              <a:lnSpc>
                <a:spcPct val="90000"/>
              </a:lnSpc>
              <a:buNone/>
            </a:pPr>
            <a:r>
              <a:rPr lang="sv-SE" sz="2200" dirty="0"/>
              <a:t>Spioner/ kurirverksamhet</a:t>
            </a:r>
          </a:p>
          <a:p>
            <a:pPr marL="0" indent="0">
              <a:lnSpc>
                <a:spcPct val="90000"/>
              </a:lnSpc>
              <a:buNone/>
            </a:pPr>
            <a:r>
              <a:rPr lang="sv-SE" sz="2200" dirty="0"/>
              <a:t>Förklädda soldater- delta i kriget; hjältinna Deborah </a:t>
            </a:r>
            <a:r>
              <a:rPr lang="sv-SE" sz="2200" dirty="0" err="1"/>
              <a:t>Sampson</a:t>
            </a:r>
            <a:endParaRPr lang="sv-SE" sz="2200" dirty="0"/>
          </a:p>
          <a:p>
            <a:pPr>
              <a:lnSpc>
                <a:spcPct val="90000"/>
              </a:lnSpc>
            </a:pPr>
            <a:endParaRPr lang="sv-SE" sz="2200" dirty="0"/>
          </a:p>
          <a:p>
            <a:pPr>
              <a:lnSpc>
                <a:spcPct val="90000"/>
              </a:lnSpc>
            </a:pPr>
            <a:endParaRPr lang="sv-SE" sz="2200" dirty="0"/>
          </a:p>
        </p:txBody>
      </p:sp>
    </p:spTree>
    <p:extLst>
      <p:ext uri="{BB962C8B-B14F-4D97-AF65-F5344CB8AC3E}">
        <p14:creationId xmlns:p14="http://schemas.microsoft.com/office/powerpoint/2010/main" val="16277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Bakgrund…</a:t>
            </a:r>
          </a:p>
        </p:txBody>
      </p:sp>
      <p:sp>
        <p:nvSpPr>
          <p:cNvPr id="3" name="Platshållare för innehåll 2"/>
          <p:cNvSpPr>
            <a:spLocks noGrp="1"/>
          </p:cNvSpPr>
          <p:nvPr>
            <p:ph idx="1"/>
          </p:nvPr>
        </p:nvSpPr>
        <p:spPr/>
        <p:txBody>
          <a:bodyPr/>
          <a:lstStyle/>
          <a:p>
            <a:r>
              <a:rPr lang="sv-SE" b="1" dirty="0"/>
              <a:t>1600-talets vetenskapliga revolution – </a:t>
            </a:r>
          </a:p>
          <a:p>
            <a:pPr>
              <a:buFont typeface="Wingdings" panose="05000000000000000000" pitchFamily="2" charset="2"/>
              <a:buChar char="ü"/>
            </a:pPr>
            <a:r>
              <a:rPr lang="sv-SE" dirty="0"/>
              <a:t> en början till att ifrågasätta auktoriteter, </a:t>
            </a:r>
          </a:p>
          <a:p>
            <a:pPr marL="0" indent="0">
              <a:buNone/>
            </a:pPr>
            <a:r>
              <a:rPr lang="sv-SE" dirty="0"/>
              <a:t>     kyrkan. </a:t>
            </a:r>
          </a:p>
          <a:p>
            <a:pPr>
              <a:buFont typeface="Wingdings" panose="05000000000000000000" pitchFamily="2" charset="2"/>
              <a:buChar char="ü"/>
            </a:pPr>
            <a:r>
              <a:rPr lang="sv-SE" dirty="0"/>
              <a:t> Ändrade ej samhällsordningen – feodalism</a:t>
            </a:r>
          </a:p>
          <a:p>
            <a:pPr>
              <a:buFont typeface="Wingdings" panose="05000000000000000000" pitchFamily="2" charset="2"/>
              <a:buChar char="ü"/>
            </a:pPr>
            <a:r>
              <a:rPr lang="sv-SE" dirty="0"/>
              <a:t>Kung, adel, präster bestämde </a:t>
            </a:r>
          </a:p>
          <a:p>
            <a:pPr>
              <a:buFont typeface="Wingdings" panose="05000000000000000000" pitchFamily="2" charset="2"/>
              <a:buChar char="ü"/>
            </a:pPr>
            <a:endParaRPr lang="sv-SE" dirty="0"/>
          </a:p>
          <a:p>
            <a:pPr marL="0" indent="0">
              <a:buNone/>
            </a:pPr>
            <a:r>
              <a:rPr lang="sv-SE" dirty="0"/>
              <a:t>     </a:t>
            </a:r>
          </a:p>
          <a:p>
            <a:pPr marL="0" indent="0">
              <a:buNone/>
            </a:pPr>
            <a:endParaRPr lang="sv-SE" dirty="0"/>
          </a:p>
        </p:txBody>
      </p:sp>
    </p:spTree>
    <p:extLst>
      <p:ext uri="{BB962C8B-B14F-4D97-AF65-F5344CB8AC3E}">
        <p14:creationId xmlns:p14="http://schemas.microsoft.com/office/powerpoint/2010/main" val="56794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CABB8-6447-31F8-97E1-811F8FFF1EA0}"/>
              </a:ext>
            </a:extLst>
          </p:cNvPr>
          <p:cNvSpPr>
            <a:spLocks noGrp="1"/>
          </p:cNvSpPr>
          <p:nvPr>
            <p:ph type="title"/>
          </p:nvPr>
        </p:nvSpPr>
        <p:spPr>
          <a:xfrm>
            <a:off x="457200" y="274638"/>
            <a:ext cx="8229600" cy="1143000"/>
          </a:xfrm>
        </p:spPr>
        <p:txBody>
          <a:bodyPr anchor="ctr">
            <a:normAutofit/>
          </a:bodyPr>
          <a:lstStyle/>
          <a:p>
            <a:pPr>
              <a:lnSpc>
                <a:spcPct val="90000"/>
              </a:lnSpc>
            </a:pPr>
            <a:r>
              <a:rPr lang="sv-SE" sz="3700" b="1"/>
              <a:t>Ursprungsbefolkning/ </a:t>
            </a:r>
            <a:br>
              <a:rPr lang="sv-SE" sz="3700" b="1"/>
            </a:br>
            <a:r>
              <a:rPr lang="sv-SE" sz="3700" b="1"/>
              <a:t>afroamerikanska slavar</a:t>
            </a:r>
          </a:p>
        </p:txBody>
      </p:sp>
      <p:sp>
        <p:nvSpPr>
          <p:cNvPr id="3" name="Platshållare för innehåll 2">
            <a:extLst>
              <a:ext uri="{FF2B5EF4-FFF2-40B4-BE49-F238E27FC236}">
                <a16:creationId xmlns:a16="http://schemas.microsoft.com/office/drawing/2014/main" id="{B31D8773-89C1-5983-55BD-015CE87A9BC5}"/>
              </a:ext>
            </a:extLst>
          </p:cNvPr>
          <p:cNvSpPr>
            <a:spLocks noGrp="1"/>
          </p:cNvSpPr>
          <p:nvPr>
            <p:ph sz="half" idx="1"/>
          </p:nvPr>
        </p:nvSpPr>
        <p:spPr>
          <a:xfrm>
            <a:off x="457200" y="1600200"/>
            <a:ext cx="4038600" cy="4525963"/>
          </a:xfrm>
        </p:spPr>
        <p:txBody>
          <a:bodyPr>
            <a:normAutofit/>
          </a:bodyPr>
          <a:lstStyle/>
          <a:p>
            <a:pPr>
              <a:lnSpc>
                <a:spcPct val="90000"/>
              </a:lnSpc>
            </a:pPr>
            <a:r>
              <a:rPr lang="sv-SE" dirty="0"/>
              <a:t>Deltog på båda sidor som patrioter/lojalister</a:t>
            </a:r>
          </a:p>
          <a:p>
            <a:pPr>
              <a:lnSpc>
                <a:spcPct val="90000"/>
              </a:lnSpc>
            </a:pPr>
            <a:endParaRPr lang="sv-SE" dirty="0"/>
          </a:p>
          <a:p>
            <a:pPr marL="0" indent="0">
              <a:lnSpc>
                <a:spcPct val="90000"/>
              </a:lnSpc>
              <a:buNone/>
            </a:pPr>
            <a:endParaRPr lang="sv-SE" dirty="0"/>
          </a:p>
          <a:p>
            <a:pPr>
              <a:lnSpc>
                <a:spcPct val="90000"/>
              </a:lnSpc>
            </a:pPr>
            <a:r>
              <a:rPr lang="sv-SE" dirty="0"/>
              <a:t>Patrioter- ursprungsbefolkning- handelsmän</a:t>
            </a:r>
          </a:p>
        </p:txBody>
      </p:sp>
      <p:pic>
        <p:nvPicPr>
          <p:cNvPr id="3086" name="Picture 14" descr="En bild som visar klädsel, Människoansikte, person, leende&#10;&#10;AI-genererat innehåll kan vara felaktigt.">
            <a:extLst>
              <a:ext uri="{FF2B5EF4-FFF2-40B4-BE49-F238E27FC236}">
                <a16:creationId xmlns:a16="http://schemas.microsoft.com/office/drawing/2014/main" id="{0BD3BEDB-54C5-DFEF-44C5-56BC2B7E1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054" r="1929" b="-3"/>
          <a:stretch>
            <a:fillRect/>
          </a:stretch>
        </p:blipFill>
        <p:spPr bwMode="auto">
          <a:xfrm>
            <a:off x="4648200" y="1600200"/>
            <a:ext cx="4038600" cy="4525963"/>
          </a:xfrm>
          <a:prstGeom prst="rect">
            <a:avLst/>
          </a:prstGeom>
          <a:solidFill>
            <a:srgbClr val="FFFFFF"/>
          </a:solidFill>
        </p:spPr>
      </p:pic>
    </p:spTree>
    <p:extLst>
      <p:ext uri="{BB962C8B-B14F-4D97-AF65-F5344CB8AC3E}">
        <p14:creationId xmlns:p14="http://schemas.microsoft.com/office/powerpoint/2010/main" val="2397553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4C83A5-0E9B-D0C2-B651-8EEFE2ABEB90}"/>
              </a:ext>
            </a:extLst>
          </p:cNvPr>
          <p:cNvSpPr>
            <a:spLocks noGrp="1"/>
          </p:cNvSpPr>
          <p:nvPr>
            <p:ph type="title"/>
          </p:nvPr>
        </p:nvSpPr>
        <p:spPr>
          <a:xfrm>
            <a:off x="457200" y="274638"/>
            <a:ext cx="8229600" cy="1143000"/>
          </a:xfrm>
        </p:spPr>
        <p:txBody>
          <a:bodyPr vert="horz" lIns="91440" tIns="45720" rIns="91440" bIns="45720" rtlCol="0" anchor="ctr">
            <a:normAutofit/>
          </a:bodyPr>
          <a:lstStyle/>
          <a:p>
            <a:pPr>
              <a:lnSpc>
                <a:spcPct val="90000"/>
              </a:lnSpc>
            </a:pPr>
            <a:r>
              <a:rPr lang="sv-SE" sz="3700" b="1" kern="1200">
                <a:latin typeface="+mj-lt"/>
                <a:ea typeface="+mj-ea"/>
                <a:cs typeface="+mj-cs"/>
              </a:rPr>
              <a:t>Ursprungsbefolkning/ </a:t>
            </a:r>
            <a:br>
              <a:rPr lang="sv-SE" sz="3700" b="1" kern="1200">
                <a:latin typeface="+mj-lt"/>
                <a:ea typeface="+mj-ea"/>
                <a:cs typeface="+mj-cs"/>
              </a:rPr>
            </a:br>
            <a:r>
              <a:rPr lang="sv-SE" sz="3700" b="1" kern="1200">
                <a:latin typeface="+mj-lt"/>
                <a:ea typeface="+mj-ea"/>
                <a:cs typeface="+mj-cs"/>
              </a:rPr>
              <a:t>afroamerikaner</a:t>
            </a:r>
          </a:p>
        </p:txBody>
      </p:sp>
      <p:pic>
        <p:nvPicPr>
          <p:cNvPr id="6148" name="Picture 4">
            <a:extLst>
              <a:ext uri="{FF2B5EF4-FFF2-40B4-BE49-F238E27FC236}">
                <a16:creationId xmlns:a16="http://schemas.microsoft.com/office/drawing/2014/main" id="{D36713AF-535F-2258-8389-FC6ACA67F6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881" r="33580" b="-1"/>
          <a:stretch>
            <a:fillRect/>
          </a:stretch>
        </p:blipFill>
        <p:spPr bwMode="auto">
          <a:xfrm>
            <a:off x="457200" y="1600200"/>
            <a:ext cx="4038600" cy="4525963"/>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a:extLst>
              <a:ext uri="{FF2B5EF4-FFF2-40B4-BE49-F238E27FC236}">
                <a16:creationId xmlns:a16="http://schemas.microsoft.com/office/drawing/2014/main" id="{B2045941-05E1-A6AA-E650-BCD4F5EFB960}"/>
              </a:ext>
            </a:extLst>
          </p:cNvPr>
          <p:cNvSpPr txBox="1"/>
          <p:nvPr/>
        </p:nvSpPr>
        <p:spPr>
          <a:xfrm>
            <a:off x="4648200" y="1600200"/>
            <a:ext cx="4038600" cy="4525963"/>
          </a:xfrm>
          <a:prstGeom prst="rect">
            <a:avLst/>
          </a:prstGeom>
        </p:spPr>
        <p:txBody>
          <a:bodyPr vert="horz" lIns="91440" tIns="45720" rIns="91440" bIns="45720" rtlCol="0">
            <a:normAutofit/>
          </a:bodyPr>
          <a:lstStyle/>
          <a:p>
            <a:pPr marL="342900" indent="-342900">
              <a:spcBef>
                <a:spcPct val="20000"/>
              </a:spcBef>
              <a:buFont typeface="Arial" panose="020B0604020202020204" pitchFamily="34" charset="0"/>
              <a:buChar char="•"/>
            </a:pPr>
            <a:r>
              <a:rPr lang="sv-SE" sz="2800" dirty="0"/>
              <a:t>Storbritannien lockade med att  frigiva  slavar- om de slogs på brittiska sidan… </a:t>
            </a:r>
          </a:p>
        </p:txBody>
      </p:sp>
    </p:spTree>
    <p:extLst>
      <p:ext uri="{BB962C8B-B14F-4D97-AF65-F5344CB8AC3E}">
        <p14:creationId xmlns:p14="http://schemas.microsoft.com/office/powerpoint/2010/main" val="3048336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Freden i Paris 1783</a:t>
            </a:r>
          </a:p>
        </p:txBody>
      </p:sp>
      <p:pic>
        <p:nvPicPr>
          <p:cNvPr id="11266" name="Picture 2" descr="https://upload.wikimedia.org/wikipedia/commons/thumb/f/fe/Treaty_of_Paris_by_Benjamin_West_1783.jpg/220px-Treaty_of_Paris_by_Benjamin_West_178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060848"/>
            <a:ext cx="5519999" cy="41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599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nchor="ctr">
            <a:normAutofit/>
          </a:bodyPr>
          <a:lstStyle/>
          <a:p>
            <a:r>
              <a:rPr lang="sv-SE" dirty="0"/>
              <a:t>USA – det ”nya” landet</a:t>
            </a:r>
          </a:p>
        </p:txBody>
      </p:sp>
      <p:pic>
        <p:nvPicPr>
          <p:cNvPr id="2050" name="Picture 2" descr="Capitolium sett från västra sidan.">
            <a:extLst>
              <a:ext uri="{FF2B5EF4-FFF2-40B4-BE49-F238E27FC236}">
                <a16:creationId xmlns:a16="http://schemas.microsoft.com/office/drawing/2014/main" id="{7E95F017-7B9A-9264-0AF8-2413797572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129" r="21454" b="-2"/>
          <a:stretch>
            <a:fillRect/>
          </a:stretch>
        </p:blipFill>
        <p:spPr bwMode="auto">
          <a:xfrm>
            <a:off x="457200" y="1600200"/>
            <a:ext cx="4038600" cy="4525963"/>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innehåll 2"/>
          <p:cNvSpPr>
            <a:spLocks noGrp="1"/>
          </p:cNvSpPr>
          <p:nvPr>
            <p:ph sz="half" idx="2"/>
          </p:nvPr>
        </p:nvSpPr>
        <p:spPr>
          <a:xfrm>
            <a:off x="4648200" y="1600200"/>
            <a:ext cx="4038600" cy="4525963"/>
          </a:xfrm>
        </p:spPr>
        <p:txBody>
          <a:bodyPr>
            <a:normAutofit/>
          </a:bodyPr>
          <a:lstStyle/>
          <a:p>
            <a:pPr>
              <a:lnSpc>
                <a:spcPct val="90000"/>
              </a:lnSpc>
            </a:pPr>
            <a:r>
              <a:rPr lang="sv-SE" sz="2200" b="1" dirty="0"/>
              <a:t>Parlamentarismen </a:t>
            </a:r>
            <a:r>
              <a:rPr lang="sv-SE" sz="2200" dirty="0"/>
              <a:t>behölls från England, men utökades…</a:t>
            </a:r>
          </a:p>
          <a:p>
            <a:pPr>
              <a:lnSpc>
                <a:spcPct val="90000"/>
              </a:lnSpc>
            </a:pPr>
            <a:r>
              <a:rPr lang="sv-SE" sz="2200" b="1" dirty="0"/>
              <a:t>MONTESQUIEUS idéer </a:t>
            </a:r>
            <a:r>
              <a:rPr lang="sv-SE" sz="2200" dirty="0"/>
              <a:t>förverkligades:</a:t>
            </a:r>
          </a:p>
          <a:p>
            <a:pPr marL="0" indent="0">
              <a:lnSpc>
                <a:spcPct val="90000"/>
              </a:lnSpc>
              <a:buNone/>
            </a:pPr>
            <a:r>
              <a:rPr lang="sv-SE" sz="2200" b="1" dirty="0"/>
              <a:t>Verkställande makten </a:t>
            </a:r>
            <a:r>
              <a:rPr lang="sv-SE" sz="2200" dirty="0"/>
              <a:t>– Presidenten</a:t>
            </a:r>
          </a:p>
          <a:p>
            <a:pPr marL="0" indent="0">
              <a:lnSpc>
                <a:spcPct val="90000"/>
              </a:lnSpc>
              <a:buNone/>
            </a:pPr>
            <a:r>
              <a:rPr lang="sv-SE" sz="2200" b="1" dirty="0"/>
              <a:t>Lagstiftande makten </a:t>
            </a:r>
            <a:r>
              <a:rPr lang="sv-SE" sz="2200" dirty="0"/>
              <a:t>– Kongressen</a:t>
            </a:r>
          </a:p>
          <a:p>
            <a:pPr marL="0" indent="0">
              <a:lnSpc>
                <a:spcPct val="90000"/>
              </a:lnSpc>
              <a:buNone/>
            </a:pPr>
            <a:r>
              <a:rPr lang="sv-SE" sz="2200" b="1" dirty="0"/>
              <a:t>Dömande makten</a:t>
            </a:r>
            <a:r>
              <a:rPr lang="sv-SE" sz="2200" dirty="0"/>
              <a:t>- Högsta domstolen </a:t>
            </a:r>
          </a:p>
          <a:p>
            <a:pPr marL="0" indent="0">
              <a:lnSpc>
                <a:spcPct val="90000"/>
              </a:lnSpc>
              <a:buNone/>
            </a:pPr>
            <a:r>
              <a:rPr lang="sv-SE" sz="2200" dirty="0"/>
              <a:t>         </a:t>
            </a:r>
            <a:r>
              <a:rPr lang="sv-SE" sz="2200" b="1" dirty="0"/>
              <a:t>Makten ska fördelas! </a:t>
            </a:r>
          </a:p>
        </p:txBody>
      </p:sp>
    </p:spTree>
    <p:extLst>
      <p:ext uri="{BB962C8B-B14F-4D97-AF65-F5344CB8AC3E}">
        <p14:creationId xmlns:p14="http://schemas.microsoft.com/office/powerpoint/2010/main" val="3606724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USA – möjligheternas land? </a:t>
            </a:r>
          </a:p>
        </p:txBody>
      </p:sp>
      <p:sp>
        <p:nvSpPr>
          <p:cNvPr id="3" name="Platshållare för innehåll 2"/>
          <p:cNvSpPr>
            <a:spLocks noGrp="1"/>
          </p:cNvSpPr>
          <p:nvPr>
            <p:ph idx="1"/>
          </p:nvPr>
        </p:nvSpPr>
        <p:spPr/>
        <p:txBody>
          <a:bodyPr>
            <a:normAutofit lnSpcReduction="10000"/>
          </a:bodyPr>
          <a:lstStyle/>
          <a:p>
            <a:r>
              <a:rPr lang="sv-SE" dirty="0"/>
              <a:t>Ingen adel/kung som styr – medelklass i fokus</a:t>
            </a:r>
          </a:p>
          <a:p>
            <a:r>
              <a:rPr lang="sv-SE" dirty="0"/>
              <a:t>Upplysningsidéerna förverkligade</a:t>
            </a:r>
          </a:p>
          <a:p>
            <a:r>
              <a:rPr lang="sv-SE" dirty="0"/>
              <a:t>Religionsfrihet</a:t>
            </a:r>
          </a:p>
          <a:p>
            <a:r>
              <a:rPr lang="sv-SE" dirty="0"/>
              <a:t>Yttrandefrihet…</a:t>
            </a:r>
          </a:p>
          <a:p>
            <a:r>
              <a:rPr lang="sv-SE" dirty="0"/>
              <a:t>Slaveriet ifrågasätts ( leder till inbördeskrig)</a:t>
            </a:r>
          </a:p>
          <a:p>
            <a:pPr>
              <a:buFont typeface="Wingdings" panose="05000000000000000000" pitchFamily="2" charset="2"/>
              <a:buChar char="§"/>
            </a:pPr>
            <a:r>
              <a:rPr lang="sv-SE" dirty="0"/>
              <a:t>Alla människor föds fria, rätt till lycka och framgång – </a:t>
            </a:r>
          </a:p>
          <a:p>
            <a:pPr marL="0" indent="0">
              <a:buNone/>
            </a:pPr>
            <a:r>
              <a:rPr lang="sv-SE" dirty="0"/>
              <a:t>VILKA stod utanför?</a:t>
            </a:r>
          </a:p>
          <a:p>
            <a:pPr marL="0" indent="0">
              <a:buNone/>
            </a:pPr>
            <a:endParaRPr lang="sv-SE" b="1" dirty="0"/>
          </a:p>
          <a:p>
            <a:endParaRPr lang="sv-SE" dirty="0"/>
          </a:p>
        </p:txBody>
      </p:sp>
    </p:spTree>
    <p:extLst>
      <p:ext uri="{BB962C8B-B14F-4D97-AF65-F5344CB8AC3E}">
        <p14:creationId xmlns:p14="http://schemas.microsoft.com/office/powerpoint/2010/main" val="221357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b="1" dirty="0"/>
              <a:t>Amerikanska revolutionen inspirerar Franska folket! </a:t>
            </a:r>
            <a:br>
              <a:rPr lang="sv-SE" b="1" dirty="0"/>
            </a:br>
            <a:endParaRPr lang="sv-SE" dirty="0"/>
          </a:p>
        </p:txBody>
      </p:sp>
      <p:sp>
        <p:nvSpPr>
          <p:cNvPr id="3" name="Platshållare för text 2"/>
          <p:cNvSpPr>
            <a:spLocks noGrp="1"/>
          </p:cNvSpPr>
          <p:nvPr>
            <p:ph type="body" idx="1"/>
          </p:nvPr>
        </p:nvSpPr>
        <p:spPr/>
        <p:txBody>
          <a:bodyPr/>
          <a:lstStyle/>
          <a:p>
            <a:endParaRPr lang="sv-SE"/>
          </a:p>
        </p:txBody>
      </p:sp>
      <p:sp>
        <p:nvSpPr>
          <p:cNvPr id="5" name="Platshållare för text 4"/>
          <p:cNvSpPr>
            <a:spLocks noGrp="1"/>
          </p:cNvSpPr>
          <p:nvPr>
            <p:ph type="body" sz="quarter" idx="3"/>
          </p:nvPr>
        </p:nvSpPr>
        <p:spPr/>
        <p:txBody>
          <a:bodyPr/>
          <a:lstStyle/>
          <a:p>
            <a:endParaRPr lang="sv-SE"/>
          </a:p>
        </p:txBody>
      </p:sp>
      <p:pic>
        <p:nvPicPr>
          <p:cNvPr id="9" name="Platshållare för innehåll 8"/>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171336" y="1700808"/>
            <a:ext cx="4972664" cy="4608000"/>
          </a:xfrm>
        </p:spPr>
      </p:pic>
      <p:pic>
        <p:nvPicPr>
          <p:cNvPr id="8" name="Platshållare för innehåll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51520" y="1124744"/>
            <a:ext cx="4068000" cy="4068000"/>
          </a:xfrm>
        </p:spPr>
      </p:pic>
    </p:spTree>
    <p:extLst>
      <p:ext uri="{BB962C8B-B14F-4D97-AF65-F5344CB8AC3E}">
        <p14:creationId xmlns:p14="http://schemas.microsoft.com/office/powerpoint/2010/main" val="1296245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b="1" dirty="0"/>
              <a:t>1700-talet</a:t>
            </a:r>
            <a:br>
              <a:rPr lang="sv-SE" dirty="0"/>
            </a:br>
            <a:r>
              <a:rPr lang="sv-SE" b="1" dirty="0"/>
              <a:t>Nya tankar – Upplysningen </a:t>
            </a:r>
          </a:p>
        </p:txBody>
      </p:sp>
      <p:sp>
        <p:nvSpPr>
          <p:cNvPr id="3" name="Platshållare för innehåll 2"/>
          <p:cNvSpPr>
            <a:spLocks noGrp="1"/>
          </p:cNvSpPr>
          <p:nvPr>
            <p:ph idx="1"/>
          </p:nvPr>
        </p:nvSpPr>
        <p:spPr/>
        <p:txBody>
          <a:bodyPr/>
          <a:lstStyle/>
          <a:p>
            <a:r>
              <a:rPr lang="sv-SE" dirty="0"/>
              <a:t>John Locke –                 empirism, A4…</a:t>
            </a:r>
          </a:p>
          <a:p>
            <a:pPr marL="0" indent="0">
              <a:buNone/>
            </a:pPr>
            <a:r>
              <a:rPr lang="sv-SE" dirty="0"/>
              <a:t>                                           rätt att göra uppror!</a:t>
            </a:r>
          </a:p>
          <a:p>
            <a:pPr marL="0" indent="0">
              <a:buNone/>
            </a:pPr>
            <a:r>
              <a:rPr lang="sv-SE" dirty="0"/>
              <a:t>                                           förnuft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780928"/>
            <a:ext cx="2935061" cy="37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9801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Yttrandefrihet – </a:t>
            </a:r>
            <a:r>
              <a:rPr lang="sv-SE" dirty="0" err="1"/>
              <a:t>utilism,ateism</a:t>
            </a:r>
            <a:r>
              <a:rPr lang="sv-SE" dirty="0"/>
              <a:t>…</a:t>
            </a:r>
          </a:p>
        </p:txBody>
      </p:sp>
      <p:sp>
        <p:nvSpPr>
          <p:cNvPr id="3" name="Platshållare för innehåll 2"/>
          <p:cNvSpPr>
            <a:spLocks noGrp="1"/>
          </p:cNvSpPr>
          <p:nvPr>
            <p:ph idx="1"/>
          </p:nvPr>
        </p:nvSpPr>
        <p:spPr/>
        <p:txBody>
          <a:bodyPr/>
          <a:lstStyle/>
          <a:p>
            <a:r>
              <a:rPr lang="sv-SE" dirty="0"/>
              <a:t>Voltaire – ifrågasätter kyrkan( religion) ateist</a:t>
            </a:r>
          </a:p>
          <a:p>
            <a:pPr marL="0" indent="0">
              <a:buNone/>
            </a:pPr>
            <a:r>
              <a:rPr lang="sv-SE" dirty="0"/>
              <a:t>    yttrandefrihet, </a:t>
            </a:r>
          </a:p>
          <a:p>
            <a:pPr marL="0" indent="0">
              <a:buNone/>
            </a:pPr>
            <a:r>
              <a:rPr lang="sv-SE" dirty="0"/>
              <a:t>    utilism</a:t>
            </a:r>
          </a:p>
          <a:p>
            <a:pPr marL="0" indent="0">
              <a:buNone/>
            </a:pPr>
            <a:r>
              <a:rPr lang="sv-SE" dirty="0"/>
              <a:t>    använd förnuftet</a:t>
            </a:r>
          </a:p>
          <a:p>
            <a:pPr marL="0" indent="0">
              <a:buNone/>
            </a:pPr>
            <a:r>
              <a:rPr lang="sv-SE" dirty="0"/>
              <a:t>      - men en elit ska styra</a:t>
            </a:r>
          </a:p>
          <a:p>
            <a:pPr marL="0" indent="0">
              <a:buNone/>
            </a:pPr>
            <a:endParaRPr lang="sv-SE" dirty="0"/>
          </a:p>
          <a:p>
            <a:pPr marL="0" indent="0">
              <a:buNone/>
            </a:pPr>
            <a:endParaRPr lang="sv-S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790000"/>
            <a:ext cx="2707055" cy="40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47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Äga mark? </a:t>
            </a:r>
          </a:p>
        </p:txBody>
      </p:sp>
      <p:sp>
        <p:nvSpPr>
          <p:cNvPr id="3" name="Platshållare för innehåll 2"/>
          <p:cNvSpPr>
            <a:spLocks noGrp="1"/>
          </p:cNvSpPr>
          <p:nvPr>
            <p:ph idx="1"/>
          </p:nvPr>
        </p:nvSpPr>
        <p:spPr/>
        <p:txBody>
          <a:bodyPr/>
          <a:lstStyle/>
          <a:p>
            <a:r>
              <a:rPr lang="sv-SE" dirty="0"/>
              <a:t>Rousseau – varje människa är född fri! </a:t>
            </a:r>
          </a:p>
          <a:p>
            <a:pPr marL="0" indent="0">
              <a:buNone/>
            </a:pPr>
            <a:r>
              <a:rPr lang="sv-SE" dirty="0"/>
              <a:t>                         Vem ska äga jorden? </a:t>
            </a:r>
          </a:p>
          <a:p>
            <a:pPr marL="0" indent="0">
              <a:buNone/>
            </a:pPr>
            <a:r>
              <a:rPr lang="sv-SE" dirty="0"/>
              <a:t>                         Folket ska styra o äga! </a:t>
            </a:r>
          </a:p>
          <a:p>
            <a:pPr marL="0" indent="0">
              <a:buNone/>
            </a:pPr>
            <a:r>
              <a:rPr lang="sv-SE" dirty="0"/>
              <a:t>                         Folket o människa= alla män</a:t>
            </a:r>
          </a:p>
          <a:p>
            <a:pPr marL="0" indent="0">
              <a:buNone/>
            </a:pPr>
            <a:r>
              <a:rPr lang="sv-SE" dirty="0"/>
              <a:t>                         Kvinnor ska lyda, ej ha politisk</a:t>
            </a:r>
          </a:p>
          <a:p>
            <a:pPr marL="0" indent="0">
              <a:buNone/>
            </a:pPr>
            <a:r>
              <a:rPr lang="sv-SE" dirty="0"/>
              <a:t>                          makt och hålla tyst</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5" y="2996952"/>
            <a:ext cx="2197463" cy="30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674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down)">
                                      <p:cBhvr>
                                        <p:cTn id="10" dur="500"/>
                                        <p:tgtEl>
                                          <p:spTgt spid="3">
                                            <p:txEl>
                                              <p:pRg st="4" end="4"/>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wipe(down)">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Maktfördelning! </a:t>
            </a:r>
          </a:p>
        </p:txBody>
      </p:sp>
      <p:sp>
        <p:nvSpPr>
          <p:cNvPr id="3" name="Platshållare för text 2"/>
          <p:cNvSpPr>
            <a:spLocks noGrp="1"/>
          </p:cNvSpPr>
          <p:nvPr>
            <p:ph type="body" idx="1"/>
          </p:nvPr>
        </p:nvSpPr>
        <p:spPr/>
        <p:txBody>
          <a:bodyPr/>
          <a:lstStyle/>
          <a:p>
            <a:r>
              <a:rPr lang="sv-SE" sz="2800" dirty="0"/>
              <a:t>Montesquieus lära </a:t>
            </a:r>
          </a:p>
          <a:p>
            <a:endParaRPr lang="sv-SE" dirty="0"/>
          </a:p>
        </p:txBody>
      </p:sp>
      <p:sp>
        <p:nvSpPr>
          <p:cNvPr id="4" name="Platshållare för innehåll 3"/>
          <p:cNvSpPr>
            <a:spLocks noGrp="1"/>
          </p:cNvSpPr>
          <p:nvPr>
            <p:ph sz="half" idx="2"/>
          </p:nvPr>
        </p:nvSpPr>
        <p:spPr/>
        <p:txBody>
          <a:bodyPr/>
          <a:lstStyle/>
          <a:p>
            <a:r>
              <a:rPr lang="sv-SE" dirty="0"/>
              <a:t>Makten ska EJ ligga hos en, utan hos flera oberoende instanser</a:t>
            </a:r>
          </a:p>
          <a:p>
            <a:pPr marL="0" indent="0">
              <a:buNone/>
            </a:pPr>
            <a:endParaRPr lang="sv-SE" dirty="0"/>
          </a:p>
          <a:p>
            <a:r>
              <a:rPr lang="sv-SE" b="1" dirty="0"/>
              <a:t>Verkställande makt</a:t>
            </a:r>
          </a:p>
          <a:p>
            <a:r>
              <a:rPr lang="sv-SE" b="1" dirty="0" err="1"/>
              <a:t>Lagstifande</a:t>
            </a:r>
            <a:r>
              <a:rPr lang="sv-SE" b="1" dirty="0"/>
              <a:t> makt</a:t>
            </a:r>
          </a:p>
          <a:p>
            <a:r>
              <a:rPr lang="sv-SE" b="1" dirty="0"/>
              <a:t>Dömande makt</a:t>
            </a:r>
          </a:p>
        </p:txBody>
      </p:sp>
      <p:sp>
        <p:nvSpPr>
          <p:cNvPr id="5" name="Platshållare för text 4"/>
          <p:cNvSpPr>
            <a:spLocks noGrp="1"/>
          </p:cNvSpPr>
          <p:nvPr>
            <p:ph type="body" sz="quarter" idx="3"/>
          </p:nvPr>
        </p:nvSpPr>
        <p:spPr/>
        <p:txBody>
          <a:bodyPr>
            <a:normAutofit fontScale="47500" lnSpcReduction="20000"/>
          </a:bodyPr>
          <a:lstStyle/>
          <a:p>
            <a:endParaRPr lang="sv-SE" dirty="0"/>
          </a:p>
          <a:p>
            <a:endParaRPr lang="sv-SE" dirty="0"/>
          </a:p>
          <a:p>
            <a:r>
              <a:rPr lang="sv-SE" dirty="0"/>
              <a:t> </a:t>
            </a:r>
          </a:p>
          <a:p>
            <a:endParaRPr lang="sv-SE" dirty="0"/>
          </a:p>
        </p:txBody>
      </p:sp>
      <p:pic>
        <p:nvPicPr>
          <p:cNvPr id="8" name="Platshållare för innehåll 7"/>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5019542" y="2174875"/>
            <a:ext cx="3292740" cy="3951288"/>
          </a:xfrm>
        </p:spPr>
      </p:pic>
    </p:spTree>
    <p:extLst>
      <p:ext uri="{BB962C8B-B14F-4D97-AF65-F5344CB8AC3E}">
        <p14:creationId xmlns:p14="http://schemas.microsoft.com/office/powerpoint/2010/main" val="177594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t>Kolonisation och krig</a:t>
            </a:r>
          </a:p>
        </p:txBody>
      </p:sp>
      <p:sp>
        <p:nvSpPr>
          <p:cNvPr id="3" name="Platshållare för innehåll 2"/>
          <p:cNvSpPr>
            <a:spLocks noGrp="1"/>
          </p:cNvSpPr>
          <p:nvPr>
            <p:ph idx="1"/>
          </p:nvPr>
        </p:nvSpPr>
        <p:spPr/>
        <p:txBody>
          <a:bodyPr/>
          <a:lstStyle/>
          <a:p>
            <a:r>
              <a:rPr lang="sv-SE" b="1" dirty="0"/>
              <a:t>Stormakter</a:t>
            </a:r>
            <a:r>
              <a:rPr lang="sv-SE" dirty="0"/>
              <a:t>: Spanien, Portugal </a:t>
            </a:r>
          </a:p>
          <a:p>
            <a:pPr marL="0" indent="0">
              <a:buNone/>
            </a:pPr>
            <a:r>
              <a:rPr lang="sv-SE" dirty="0"/>
              <a:t>                           Frankrike, Storbritannien </a:t>
            </a:r>
          </a:p>
          <a:p>
            <a:pPr marL="0" indent="0">
              <a:buNone/>
            </a:pPr>
            <a:r>
              <a:rPr lang="sv-SE" dirty="0"/>
              <a:t>                           Ryssland</a:t>
            </a:r>
          </a:p>
          <a:p>
            <a:pPr marL="0" indent="0">
              <a:buNone/>
            </a:pPr>
            <a:r>
              <a:rPr lang="sv-SE" dirty="0"/>
              <a:t>                           Preussen – nyast på plan! </a:t>
            </a:r>
          </a:p>
          <a:p>
            <a:pPr marL="0" indent="0">
              <a:buNone/>
            </a:pPr>
            <a:r>
              <a:rPr lang="sv-SE" b="1" dirty="0" err="1"/>
              <a:t>Krig,krig,krig</a:t>
            </a:r>
            <a:r>
              <a:rPr lang="sv-SE" b="1" dirty="0"/>
              <a:t> </a:t>
            </a:r>
            <a:r>
              <a:rPr lang="sv-SE" dirty="0"/>
              <a:t>– i Europa = hemmaplan</a:t>
            </a:r>
          </a:p>
          <a:p>
            <a:pPr marL="0" indent="0">
              <a:buNone/>
            </a:pPr>
            <a:r>
              <a:rPr lang="sv-SE" dirty="0"/>
              <a:t>                          NYTT -  kriga ute i kolonierna! </a:t>
            </a:r>
          </a:p>
        </p:txBody>
      </p:sp>
    </p:spTree>
    <p:extLst>
      <p:ext uri="{BB962C8B-B14F-4D97-AF65-F5344CB8AC3E}">
        <p14:creationId xmlns:p14="http://schemas.microsoft.com/office/powerpoint/2010/main" val="4079930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nchor="ctr">
            <a:normAutofit/>
          </a:bodyPr>
          <a:lstStyle/>
          <a:p>
            <a:r>
              <a:rPr lang="sv-SE"/>
              <a:t>Nordamerika </a:t>
            </a:r>
            <a:r>
              <a:rPr lang="sv-SE" dirty="0"/>
              <a:t>före 1756</a:t>
            </a:r>
          </a:p>
        </p:txBody>
      </p:sp>
      <p:pic>
        <p:nvPicPr>
          <p:cNvPr id="1026" name="Picture 2" descr="1700-talets kolonialkrig i Nordamerika mellan Frankrike och Storbritannien  | Historia | SO-rummet">
            <a:extLst>
              <a:ext uri="{FF2B5EF4-FFF2-40B4-BE49-F238E27FC236}">
                <a16:creationId xmlns:a16="http://schemas.microsoft.com/office/drawing/2014/main" id="{8FA90E47-E5D5-A466-3C82-C2C0CC5DF2E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82605" y="1600200"/>
            <a:ext cx="6178789" cy="4525963"/>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139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6000" b="1" dirty="0"/>
              <a:t>NORDAMERIKA -</a:t>
            </a:r>
            <a:br>
              <a:rPr lang="sv-SE" sz="6000" b="1" dirty="0"/>
            </a:br>
            <a:r>
              <a:rPr lang="sv-SE" b="1" dirty="0"/>
              <a:t>ingen vanlig koloni</a:t>
            </a:r>
            <a:endParaRPr lang="sv-SE" sz="6000" b="1" dirty="0"/>
          </a:p>
        </p:txBody>
      </p:sp>
      <p:sp>
        <p:nvSpPr>
          <p:cNvPr id="3" name="Platshållare för innehåll 2"/>
          <p:cNvSpPr>
            <a:spLocks noGrp="1"/>
          </p:cNvSpPr>
          <p:nvPr>
            <p:ph idx="1"/>
          </p:nvPr>
        </p:nvSpPr>
        <p:spPr/>
        <p:txBody>
          <a:bodyPr>
            <a:normAutofit fontScale="77500" lnSpcReduction="20000"/>
          </a:bodyPr>
          <a:lstStyle/>
          <a:p>
            <a:pPr marL="0" indent="0">
              <a:buNone/>
            </a:pPr>
            <a:r>
              <a:rPr lang="sv-SE" sz="3600" b="1" dirty="0"/>
              <a:t>Kolonisterna -</a:t>
            </a:r>
            <a:r>
              <a:rPr lang="sv-SE" sz="3600" dirty="0"/>
              <a:t>  </a:t>
            </a:r>
            <a:r>
              <a:rPr lang="sv-SE" sz="3600" dirty="0" err="1"/>
              <a:t>engelsmen</a:t>
            </a:r>
            <a:r>
              <a:rPr lang="sv-SE" sz="3600" dirty="0"/>
              <a:t> som sedan 1600-t utvandrat</a:t>
            </a:r>
          </a:p>
          <a:p>
            <a:r>
              <a:rPr lang="sv-SE" sz="3600" b="1" dirty="0"/>
              <a:t>Missnöjda </a:t>
            </a:r>
            <a:r>
              <a:rPr lang="sv-SE" sz="3600" dirty="0"/>
              <a:t>med brittisk kung o  religionsförtryck i Storbritannien</a:t>
            </a:r>
          </a:p>
          <a:p>
            <a:r>
              <a:rPr lang="sv-SE" sz="3600" b="1" dirty="0"/>
              <a:t>Medelklass,</a:t>
            </a:r>
            <a:r>
              <a:rPr lang="sv-SE" sz="3600" dirty="0"/>
              <a:t> utbildad, pengar, företagare</a:t>
            </a:r>
          </a:p>
          <a:p>
            <a:r>
              <a:rPr lang="sv-SE" sz="3600" b="1" dirty="0"/>
              <a:t>Självstyre</a:t>
            </a:r>
            <a:r>
              <a:rPr lang="sv-SE" sz="3600" dirty="0"/>
              <a:t> – Guvernant utses av brittisk </a:t>
            </a:r>
          </a:p>
          <a:p>
            <a:pPr marL="0" indent="0">
              <a:buNone/>
            </a:pPr>
            <a:r>
              <a:rPr lang="sv-SE" sz="3600" dirty="0"/>
              <a:t>                         kung, sedan styra ”fritt” i </a:t>
            </a:r>
          </a:p>
          <a:p>
            <a:pPr marL="0" indent="0">
              <a:buNone/>
            </a:pPr>
            <a:r>
              <a:rPr lang="sv-SE" sz="3600" dirty="0"/>
              <a:t>                        kolonierna, låg skatt</a:t>
            </a:r>
          </a:p>
          <a:p>
            <a:pPr>
              <a:buFont typeface="Wingdings" panose="05000000000000000000" pitchFamily="2" charset="2"/>
              <a:buChar char="§"/>
            </a:pPr>
            <a:r>
              <a:rPr lang="sv-SE" sz="3600" dirty="0"/>
              <a:t>Läser Rousseau, Voltaire, Locke…</a:t>
            </a:r>
          </a:p>
          <a:p>
            <a:pPr>
              <a:buFont typeface="Wingdings" panose="05000000000000000000" pitchFamily="2" charset="2"/>
              <a:buChar char="§"/>
            </a:pPr>
            <a:r>
              <a:rPr lang="sv-SE" sz="3600" dirty="0"/>
              <a:t>Fanns ingen kung, adel som av tradition styrde </a:t>
            </a:r>
          </a:p>
          <a:p>
            <a:pPr marL="0" indent="0">
              <a:buNone/>
            </a:pPr>
            <a:r>
              <a:rPr lang="sv-SE" sz="3600" dirty="0"/>
              <a:t> </a:t>
            </a:r>
          </a:p>
          <a:p>
            <a:pPr marL="0" indent="0">
              <a:buNone/>
            </a:pPr>
            <a:endParaRPr lang="sv-SE" sz="3600" dirty="0"/>
          </a:p>
        </p:txBody>
      </p:sp>
    </p:spTree>
    <p:extLst>
      <p:ext uri="{BB962C8B-B14F-4D97-AF65-F5344CB8AC3E}">
        <p14:creationId xmlns:p14="http://schemas.microsoft.com/office/powerpoint/2010/main" val="190931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731</Words>
  <Application>Microsoft Office PowerPoint</Application>
  <PresentationFormat>Bildspel på skärmen (4:3)</PresentationFormat>
  <Paragraphs>124</Paragraphs>
  <Slides>25</Slides>
  <Notes>2</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25</vt:i4>
      </vt:variant>
    </vt:vector>
  </HeadingPairs>
  <TitlesOfParts>
    <vt:vector size="30" baseType="lpstr">
      <vt:lpstr>Batang</vt:lpstr>
      <vt:lpstr>Arial</vt:lpstr>
      <vt:lpstr>Calibri</vt:lpstr>
      <vt:lpstr>Wingdings</vt:lpstr>
      <vt:lpstr>Office-tema</vt:lpstr>
      <vt:lpstr>AMERIKANSKA REVOLUTIONEN </vt:lpstr>
      <vt:lpstr>Bakgrund…</vt:lpstr>
      <vt:lpstr>1700-talet Nya tankar – Upplysningen </vt:lpstr>
      <vt:lpstr>Yttrandefrihet – utilism,ateism…</vt:lpstr>
      <vt:lpstr>Äga mark? </vt:lpstr>
      <vt:lpstr>Maktfördelning! </vt:lpstr>
      <vt:lpstr>Kolonisation och krig</vt:lpstr>
      <vt:lpstr>Nordamerika före 1756</vt:lpstr>
      <vt:lpstr>NORDAMERIKA - ingen vanlig koloni</vt:lpstr>
      <vt:lpstr>Orsaker till amerikanska revolutionen! </vt:lpstr>
      <vt:lpstr>SJUÅRSKRIGET 1756 – 63 </vt:lpstr>
      <vt:lpstr>PowerPoint-presentation</vt:lpstr>
      <vt:lpstr>Storbritannien behöver pengar: </vt:lpstr>
      <vt:lpstr>1773 Boston Tea Party</vt:lpstr>
      <vt:lpstr> 4juli 1776 Självständighetsförklaringen </vt:lpstr>
      <vt:lpstr>  Självständighetsförklaringen - 13 kolonier i N.A. förklarar sig fria från Storbritannien  </vt:lpstr>
      <vt:lpstr>PowerPoint-presentation</vt:lpstr>
      <vt:lpstr>Grupper: Patrioter/ Lojalister</vt:lpstr>
      <vt:lpstr>Amerikas kvinnor</vt:lpstr>
      <vt:lpstr>Ursprungsbefolkning/  afroamerikanska slavar</vt:lpstr>
      <vt:lpstr>Ursprungsbefolkning/  afroamerikaner</vt:lpstr>
      <vt:lpstr>Freden i Paris 1783</vt:lpstr>
      <vt:lpstr>USA – det ”nya” landet</vt:lpstr>
      <vt:lpstr>USA – möjligheternas land? </vt:lpstr>
      <vt:lpstr>Amerikanska revolutionen inspirerar Franska folket!  </vt:lpstr>
    </vt:vector>
  </TitlesOfParts>
  <Company>Göteborgs Stad Utbildning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AMERIKANSKA REVOLUTIONEN</dc:title>
  <dc:creator>Goteborgs Stad</dc:creator>
  <cp:lastModifiedBy>Kerstin Högberg</cp:lastModifiedBy>
  <cp:revision>30</cp:revision>
  <dcterms:created xsi:type="dcterms:W3CDTF">2015-10-20T14:15:08Z</dcterms:created>
  <dcterms:modified xsi:type="dcterms:W3CDTF">2025-09-28T19:15:31Z</dcterms:modified>
</cp:coreProperties>
</file>