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57" r:id="rId4"/>
    <p:sldId id="303" r:id="rId5"/>
    <p:sldId id="304" r:id="rId6"/>
    <p:sldId id="305" r:id="rId7"/>
    <p:sldId id="307" r:id="rId8"/>
    <p:sldId id="306" r:id="rId9"/>
    <p:sldId id="292" r:id="rId10"/>
    <p:sldId id="310" r:id="rId11"/>
    <p:sldId id="311" r:id="rId12"/>
    <p:sldId id="267" r:id="rId13"/>
    <p:sldId id="266" r:id="rId14"/>
    <p:sldId id="268" r:id="rId15"/>
    <p:sldId id="270" r:id="rId16"/>
    <p:sldId id="264" r:id="rId17"/>
    <p:sldId id="272" r:id="rId18"/>
    <p:sldId id="273" r:id="rId19"/>
    <p:sldId id="314" r:id="rId20"/>
    <p:sldId id="287" r:id="rId21"/>
    <p:sldId id="277" r:id="rId22"/>
    <p:sldId id="293" r:id="rId23"/>
    <p:sldId id="313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E754A5-3F35-66CE-DDCA-2526531A5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D8A5463-B718-A039-F4A7-4E26FE643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9AC4832-B860-BAE3-52DA-DBE74C3D8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6ADE-3B9F-4506-B8E1-E2A47DC920E9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CD9B2A-C280-7BF0-5C05-E6B13C0D5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80F47BE-5449-6C4C-6DD5-4CC254E3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0DF-6566-4EEC-A6EE-AE1CA59A44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908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4CA83E-8EB6-55FC-2230-C99DAABA1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A347FC7-873A-2B95-9D58-B634FFE7B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615F53B-01E1-C60F-09E7-2FC74021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6ADE-3B9F-4506-B8E1-E2A47DC920E9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2ACAD72-6EB3-1BA8-4DDE-7F42AAE04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BAD4CD-96E0-3301-830D-536B0A75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0DF-6566-4EEC-A6EE-AE1CA59A44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35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EC5CDF9-58B2-0A31-74A8-2AB510ADB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D606426-8DDA-E6B6-87FD-84EE4492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AC2FC2-900A-74D1-6D4A-05CE4E8E8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6ADE-3B9F-4506-B8E1-E2A47DC920E9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119D6E-10F8-D2A3-08E6-8EBB51157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8CA144-EFCD-A7CB-C9F2-5D24CD5E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0DF-6566-4EEC-A6EE-AE1CA59A44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34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414638-B19D-E65B-66B0-531B9F25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BB2177-B8F6-2376-6A39-1B883DDFE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4636DA-C0A1-3A5A-B7D1-FF592527E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6ADE-3B9F-4506-B8E1-E2A47DC920E9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4C294F-D62B-CFCE-00E3-389F05EB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009B99E-1FAC-C2D0-8A90-40F6ACA0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0DF-6566-4EEC-A6EE-AE1CA59A44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051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10EB66-57CF-3BE9-5469-31E76FE8E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7667718-B977-004F-1735-84A8ABDC1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85A5B7-C4BD-5BD4-83B7-1A9918C65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6ADE-3B9F-4506-B8E1-E2A47DC920E9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F50861-6F0C-8D7B-45B2-BBE4788F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A6D7EA-3E47-E085-AF61-30428FF09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0DF-6566-4EEC-A6EE-AE1CA59A44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587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41AD55-6B50-C071-5141-ACA4A6B87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AB3FDE-2D29-68A4-C556-14E5F1878A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4F1340D-1321-C86D-878B-988E12E7A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1FA3E87-11A2-253E-E295-87682C4F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6ADE-3B9F-4506-B8E1-E2A47DC920E9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8A5B083-CFBB-460C-88C6-EBF29A6E3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319F0A8-126F-7050-B578-C4F024734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0DF-6566-4EEC-A6EE-AE1CA59A44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341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451C21-69E7-C28E-2BD5-7679AB30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46995BD-63B3-9E9F-C666-57E726540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9C4A9E1-7F06-09BA-E5A4-E8DA2E23F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83B03C5-91B3-2A49-2101-CC3AF2D48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5BE91FC-B248-CC69-ACBA-221AD257B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DB142EC-83BD-B8EC-1C8D-77DD2C6C5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6ADE-3B9F-4506-B8E1-E2A47DC920E9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C6BB5CF-BF82-299D-13E9-5035923B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AEDBA76-D0B4-3C76-A002-09212A5EF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0DF-6566-4EEC-A6EE-AE1CA59A44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117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2D5E78-BF12-9D77-A37B-D1AE254C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DCCC9D4-5603-BBA5-51A7-ED21F81C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6ADE-3B9F-4506-B8E1-E2A47DC920E9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778CD93-BADE-878B-CA35-56715B7F0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8FDF397-16D5-B898-BD67-32653ADA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0DF-6566-4EEC-A6EE-AE1CA59A44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236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C60636F-9028-42DA-BD86-999C1A1B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6ADE-3B9F-4506-B8E1-E2A47DC920E9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58901D4-7F16-94FD-EE25-87F86FB2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2EB1768-0222-4957-587C-B3FBA39F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0DF-6566-4EEC-A6EE-AE1CA59A44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583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E4EEDD-24A2-F9C7-DE97-1BB5366B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7E0050-DD01-D280-6415-7197854CF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0A1362-63E5-F66E-E96A-FD5ECDC27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4A3D361-B712-FFE1-1F8E-3E9E6102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6ADE-3B9F-4506-B8E1-E2A47DC920E9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BE4524D-9401-0BD9-B885-7D91AA83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79F610B-9928-6DEE-38FA-099B7E9FE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0DF-6566-4EEC-A6EE-AE1CA59A44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480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A96DCD-1C12-995A-B4FE-8791D8F2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F5CF8B2-B2E9-A9D9-29DE-E50D494A6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6289C9F-74D0-B0A9-7D16-F2917358F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BB6EF11-AB3A-F137-8C31-0C33B499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6ADE-3B9F-4506-B8E1-E2A47DC920E9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BAF9920-A6C9-F840-0870-E5DC8CFA3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A1AB3CE-C25D-1E64-1AAB-043BEEEE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10DF-6566-4EEC-A6EE-AE1CA59A44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790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CE02E94-E813-6E52-5349-8B0DA444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464AAC-4649-DF1C-E5DA-E857E9F35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F5D40C9-1609-2559-89C0-F0783C5C0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656ADE-3B9F-4506-B8E1-E2A47DC920E9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73A831-5F29-4BF1-9469-DAC06C43E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0DB2AF-DE9C-8B97-C0B5-1B0B5DA57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4610DF-6566-4EEC-A6EE-AE1CA59A44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067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sV_TdQfe4F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0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03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ankrike, Franska revolutionen - Skolbok">
            <a:extLst>
              <a:ext uri="{FF2B5EF4-FFF2-40B4-BE49-F238E27FC236}">
                <a16:creationId xmlns:a16="http://schemas.microsoft.com/office/drawing/2014/main" id="{C48930C8-9FF0-E7A7-BDA9-5CCEB1AC7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" r="2141" b="-1"/>
          <a:stretch>
            <a:fillRect/>
          </a:stretch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4E694F0-9A1A-EDE9-6F89-8730860FC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473" y="2950387"/>
            <a:ext cx="3052293" cy="3531403"/>
          </a:xfrm>
        </p:spPr>
        <p:txBody>
          <a:bodyPr anchor="t">
            <a:normAutofit/>
          </a:bodyPr>
          <a:lstStyle/>
          <a:p>
            <a:pPr algn="r"/>
            <a:r>
              <a:rPr lang="sv-SE" sz="4000">
                <a:solidFill>
                  <a:srgbClr val="FFFFFF"/>
                </a:solidFill>
              </a:rPr>
              <a:t>Franska revolutionen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E728CF0-0DD9-6B96-635C-08D2D3B35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922" y="743803"/>
            <a:ext cx="2808844" cy="1382392"/>
          </a:xfrm>
        </p:spPr>
        <p:txBody>
          <a:bodyPr anchor="b">
            <a:normAutofit/>
          </a:bodyPr>
          <a:lstStyle/>
          <a:p>
            <a:pPr algn="r"/>
            <a:r>
              <a:rPr lang="sv-SE" sz="2000">
                <a:solidFill>
                  <a:srgbClr val="FFFFFF"/>
                </a:solidFill>
              </a:rPr>
              <a:t>Orsaker-Förlopp-Resultat </a:t>
            </a:r>
          </a:p>
        </p:txBody>
      </p:sp>
    </p:spTree>
    <p:extLst>
      <p:ext uri="{BB962C8B-B14F-4D97-AF65-F5344CB8AC3E}">
        <p14:creationId xmlns:p14="http://schemas.microsoft.com/office/powerpoint/2010/main" val="687981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C1481D-1727-97C5-745C-937E0C94F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9465486" cy="1616203"/>
          </a:xfrm>
        </p:spPr>
        <p:txBody>
          <a:bodyPr anchor="b">
            <a:normAutofit/>
          </a:bodyPr>
          <a:lstStyle/>
          <a:p>
            <a:r>
              <a:rPr lang="sv-SE" sz="3200" b="1" dirty="0"/>
              <a:t>NATIONALKONVENTET- 1792-1795</a:t>
            </a:r>
            <a:br>
              <a:rPr lang="sv-SE" sz="3200" b="1" dirty="0"/>
            </a:br>
            <a:r>
              <a:rPr lang="sv-SE" sz="3200" b="1" dirty="0"/>
              <a:t>Revolutionskrigen- </a:t>
            </a:r>
            <a:br>
              <a:rPr lang="sv-SE" sz="3200" b="1" dirty="0"/>
            </a:br>
            <a:r>
              <a:rPr lang="sv-SE" sz="3200" b="1" dirty="0"/>
              <a:t>  ”den andra revolutionen”</a:t>
            </a:r>
            <a:endParaRPr lang="sv-SE" sz="3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6E68A8-98BF-0254-F965-65DCE2FD1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4597746" cy="3447832"/>
          </a:xfrm>
        </p:spPr>
        <p:txBody>
          <a:bodyPr anchor="t">
            <a:normAutofit fontScale="92500" lnSpcReduction="20000"/>
          </a:bodyPr>
          <a:lstStyle/>
          <a:p>
            <a:r>
              <a:rPr lang="sv-SE" sz="1600" dirty="0"/>
              <a:t>Nationalförsamlingen byter namn till </a:t>
            </a:r>
            <a:r>
              <a:rPr lang="sv-SE" sz="1600" b="1" dirty="0"/>
              <a:t>Nationalkonventet</a:t>
            </a:r>
          </a:p>
          <a:p>
            <a:r>
              <a:rPr lang="sv-SE" sz="1600" dirty="0"/>
              <a:t>April 1792 förklarar Nationalkonventet krig mot Österrike och snart befanns sig Frankrike i krig med nästan hela Europa! </a:t>
            </a:r>
          </a:p>
          <a:p>
            <a:pPr marL="0" indent="0">
              <a:buNone/>
            </a:pPr>
            <a:endParaRPr lang="sv-SE" sz="1600" dirty="0"/>
          </a:p>
          <a:p>
            <a:r>
              <a:rPr lang="sv-SE" sz="1600" dirty="0"/>
              <a:t>Genom krig skulle revolutionen spridas – en armé på en miljon man byggs upp, </a:t>
            </a:r>
            <a:r>
              <a:rPr lang="sv-SE" sz="1600" b="1" dirty="0"/>
              <a:t>allmän värnplikt. </a:t>
            </a:r>
          </a:p>
          <a:p>
            <a:pPr marL="0" indent="0">
              <a:buNone/>
            </a:pPr>
            <a:endParaRPr lang="sv-SE" sz="1600" dirty="0"/>
          </a:p>
          <a:p>
            <a:r>
              <a:rPr lang="sv-SE" sz="1600" dirty="0"/>
              <a:t>La </a:t>
            </a:r>
            <a:r>
              <a:rPr lang="sv-SE" sz="1600" dirty="0" err="1"/>
              <a:t>Marseillaise</a:t>
            </a:r>
            <a:r>
              <a:rPr lang="sv-SE" sz="1600" dirty="0"/>
              <a:t> – </a:t>
            </a:r>
            <a:r>
              <a:rPr lang="sv-SE" sz="1600" dirty="0" err="1"/>
              <a:t>Tricoloren</a:t>
            </a:r>
            <a:r>
              <a:rPr lang="sv-SE" sz="1600" dirty="0"/>
              <a:t> 1794</a:t>
            </a:r>
            <a:br>
              <a:rPr lang="sv-SE" sz="1600" dirty="0"/>
            </a:br>
            <a:br>
              <a:rPr lang="sv-SE" sz="1600" dirty="0"/>
            </a:br>
            <a:r>
              <a:rPr lang="sv-SE" sz="1600" dirty="0">
                <a:hlinkClick r:id="rId2"/>
              </a:rPr>
              <a:t>https://www.youtube.com/watch?v=sV_TdQfe4FQ</a:t>
            </a:r>
            <a:endParaRPr lang="sv-SE" sz="1600" dirty="0"/>
          </a:p>
          <a:p>
            <a:endParaRPr lang="sv-SE" sz="1600" dirty="0"/>
          </a:p>
          <a:p>
            <a:pPr marL="0" indent="0">
              <a:buNone/>
            </a:pPr>
            <a:r>
              <a:rPr lang="sv-SE" sz="1600" dirty="0"/>
              <a:t>    Nationalismen föds? </a:t>
            </a:r>
          </a:p>
          <a:p>
            <a:pPr marL="0" indent="0">
              <a:buNone/>
            </a:pPr>
            <a:endParaRPr lang="sv-SE" sz="1600" dirty="0"/>
          </a:p>
          <a:p>
            <a:endParaRPr lang="sv-SE" sz="1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DAD580E-4894-79A1-6ABC-950AB3996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84" y="1795365"/>
            <a:ext cx="6114456" cy="4032000"/>
          </a:xfrm>
          <a:prstGeom prst="rect">
            <a:avLst/>
          </a:prstGeom>
        </p:spPr>
      </p:pic>
      <p:grpSp>
        <p:nvGrpSpPr>
          <p:cNvPr id="21" name="Group 8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9402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630131B-482F-ADF1-33B3-A5DDE45B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sv-SE" sz="3700">
                <a:solidFill>
                  <a:schemeClr val="bg1"/>
                </a:solidFill>
              </a:rPr>
              <a:t>Propaganda mot kung o adel…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1E77F20-AF46-4BE5-9F87-6D76625296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47" r="18417"/>
          <a:stretch>
            <a:fillRect/>
          </a:stretch>
        </p:blipFill>
        <p:spPr>
          <a:xfrm>
            <a:off x="-4" y="10"/>
            <a:ext cx="2952750" cy="3940619"/>
          </a:xfrm>
          <a:custGeom>
            <a:avLst/>
            <a:gdLst/>
            <a:ahLst/>
            <a:cxnLst/>
            <a:rect l="l" t="t" r="r" b="b"/>
            <a:pathLst>
              <a:path w="2952750" h="3940629">
                <a:moveTo>
                  <a:pt x="0" y="0"/>
                </a:moveTo>
                <a:lnTo>
                  <a:pt x="2952750" y="0"/>
                </a:lnTo>
                <a:lnTo>
                  <a:pt x="2952749" y="3847994"/>
                </a:lnTo>
                <a:lnTo>
                  <a:pt x="0" y="3940629"/>
                </a:lnTo>
                <a:close/>
              </a:path>
            </a:pathLst>
          </a:cu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AF19623A-306C-1694-258A-2527B23AEF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609" r="13347" b="1"/>
          <a:stretch>
            <a:fillRect/>
          </a:stretch>
        </p:blipFill>
        <p:spPr>
          <a:xfrm>
            <a:off x="3143253" y="10"/>
            <a:ext cx="2857499" cy="3842008"/>
          </a:xfrm>
          <a:custGeom>
            <a:avLst/>
            <a:gdLst/>
            <a:ahLst/>
            <a:cxnLst/>
            <a:rect l="l" t="t" r="r" b="b"/>
            <a:pathLst>
              <a:path w="2857499" h="3842018">
                <a:moveTo>
                  <a:pt x="0" y="0"/>
                </a:moveTo>
                <a:lnTo>
                  <a:pt x="2857499" y="0"/>
                </a:lnTo>
                <a:lnTo>
                  <a:pt x="2857499" y="3799815"/>
                </a:lnTo>
                <a:lnTo>
                  <a:pt x="2408465" y="3766458"/>
                </a:lnTo>
                <a:lnTo>
                  <a:pt x="0" y="3842018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9FBCB8-1601-AE21-35B3-4E5BAFA8F0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984" r="22788" b="2"/>
          <a:stretch>
            <a:fillRect/>
          </a:stretch>
        </p:blipFill>
        <p:spPr>
          <a:xfrm>
            <a:off x="6191251" y="10"/>
            <a:ext cx="2857499" cy="4026227"/>
          </a:xfrm>
          <a:custGeom>
            <a:avLst/>
            <a:gdLst/>
            <a:ahLst/>
            <a:cxnLst/>
            <a:rect l="l" t="t" r="r" b="b"/>
            <a:pathLst>
              <a:path w="2857499" h="4026237">
                <a:moveTo>
                  <a:pt x="0" y="0"/>
                </a:moveTo>
                <a:lnTo>
                  <a:pt x="2857499" y="0"/>
                </a:lnTo>
                <a:lnTo>
                  <a:pt x="2857499" y="4026237"/>
                </a:lnTo>
                <a:lnTo>
                  <a:pt x="0" y="3813966"/>
                </a:lnTo>
                <a:close/>
              </a:path>
            </a:pathLst>
          </a:cu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D4D90868-5673-CC81-0539-28DDC2AC9E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84" r="2308" b="2"/>
          <a:stretch>
            <a:fillRect/>
          </a:stretch>
        </p:blipFill>
        <p:spPr>
          <a:xfrm>
            <a:off x="9239249" y="10"/>
            <a:ext cx="2952751" cy="4049475"/>
          </a:xfrm>
          <a:custGeom>
            <a:avLst/>
            <a:gdLst/>
            <a:ahLst/>
            <a:cxnLst/>
            <a:rect l="l" t="t" r="r" b="b"/>
            <a:pathLst>
              <a:path w="2952751" h="4049485">
                <a:moveTo>
                  <a:pt x="0" y="0"/>
                </a:moveTo>
                <a:lnTo>
                  <a:pt x="2952751" y="0"/>
                </a:lnTo>
                <a:lnTo>
                  <a:pt x="2952750" y="3940629"/>
                </a:lnTo>
                <a:lnTo>
                  <a:pt x="122465" y="4049485"/>
                </a:lnTo>
                <a:lnTo>
                  <a:pt x="0" y="4040388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1655B4F-4050-4B1F-82A8-180E74CF9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EA4C97B-84C4-4658-A6D6-600CB62B4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FE591E-19B9-480D-9B26-EB96D70C2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C4594F-9D8D-3DF0-A417-5712011A5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6"/>
            <a:ext cx="5692774" cy="1080000"/>
          </a:xfrm>
        </p:spPr>
        <p:txBody>
          <a:bodyPr>
            <a:normAutofit/>
          </a:bodyPr>
          <a:lstStyle/>
          <a:p>
            <a:r>
              <a:rPr lang="sv-SE" sz="1500">
                <a:solidFill>
                  <a:schemeClr val="bg1">
                    <a:alpha val="80000"/>
                  </a:schemeClr>
                </a:solidFill>
              </a:rPr>
              <a:t>Kungafamiljen försöker fly ut ur landet – misslyckas</a:t>
            </a:r>
          </a:p>
          <a:p>
            <a:r>
              <a:rPr lang="sv-SE" sz="1500">
                <a:solidFill>
                  <a:schemeClr val="bg1">
                    <a:alpha val="80000"/>
                  </a:schemeClr>
                </a:solidFill>
              </a:rPr>
              <a:t>Familjen fängslas i Paris och splittras. Återförenas aldrig mer. </a:t>
            </a:r>
          </a:p>
          <a:p>
            <a:r>
              <a:rPr lang="sv-SE" sz="1500">
                <a:solidFill>
                  <a:schemeClr val="bg1">
                    <a:alpha val="80000"/>
                  </a:schemeClr>
                </a:solidFill>
              </a:rPr>
              <a:t>Radikalisering- propaganda mot kung o adel…</a:t>
            </a:r>
          </a:p>
          <a:p>
            <a:endParaRPr lang="sv-SE" sz="15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85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Revolutionstribunalen dömer, 74 dagars arrest, Marie Antoinette giljotinerad oktober 1793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1898" y="2501961"/>
            <a:ext cx="3915996" cy="27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700" y="2242374"/>
            <a:ext cx="3677976" cy="280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11" y="2774835"/>
            <a:ext cx="3299996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36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Ludvig XVI giljotineras januari 1793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575" y="1881981"/>
            <a:ext cx="5048250" cy="3552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261" y="2135186"/>
            <a:ext cx="5604678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2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Giljotinen – human avrättning, lika för alla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862" y="2192336"/>
            <a:ext cx="1905000" cy="2600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400" y="2128837"/>
            <a:ext cx="5363412" cy="349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325" y="1871662"/>
            <a:ext cx="2178000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2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Välfärdsutskottet – demokrati o diktatur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321" y="1799867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sv-SE" sz="3200" b="1" dirty="0"/>
              <a:t>Demokrati</a:t>
            </a:r>
          </a:p>
          <a:p>
            <a:pPr marL="0" indent="0">
              <a:buNone/>
            </a:pPr>
            <a:r>
              <a:rPr lang="sv-SE" dirty="0"/>
              <a:t>Rösträtt för alla män</a:t>
            </a:r>
          </a:p>
          <a:p>
            <a:pPr marL="0" indent="0">
              <a:buNone/>
            </a:pPr>
            <a:r>
              <a:rPr lang="sv-SE" dirty="0"/>
              <a:t>Dela ut jord</a:t>
            </a:r>
          </a:p>
          <a:p>
            <a:pPr marL="0" indent="0">
              <a:buNone/>
            </a:pPr>
            <a:r>
              <a:rPr lang="sv-SE" dirty="0"/>
              <a:t>Skolgång åt alla …pojkar</a:t>
            </a:r>
          </a:p>
          <a:p>
            <a:pPr marL="0" indent="0">
              <a:buNone/>
            </a:pPr>
            <a:r>
              <a:rPr lang="sv-SE" dirty="0" err="1"/>
              <a:t>Allm</a:t>
            </a:r>
            <a:r>
              <a:rPr lang="sv-SE" dirty="0"/>
              <a:t> </a:t>
            </a:r>
            <a:r>
              <a:rPr lang="sv-SE" dirty="0" err="1"/>
              <a:t>vpl</a:t>
            </a:r>
            <a:r>
              <a:rPr lang="sv-SE" dirty="0"/>
              <a:t> för män o kvinnor som ville</a:t>
            </a:r>
          </a:p>
          <a:p>
            <a:pPr marL="0" indent="0">
              <a:buNone/>
            </a:pPr>
            <a:r>
              <a:rPr lang="sv-SE" dirty="0"/>
              <a:t>Maxpris på bröd</a:t>
            </a:r>
          </a:p>
          <a:p>
            <a:pPr marL="0" indent="0">
              <a:buNone/>
            </a:pPr>
            <a:r>
              <a:rPr lang="sv-SE" dirty="0"/>
              <a:t>Metersystem…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sz="3200" b="1" dirty="0"/>
              <a:t>Diktatur/ Skräckvälde</a:t>
            </a:r>
          </a:p>
          <a:p>
            <a:pPr marL="0" indent="0">
              <a:buNone/>
            </a:pPr>
            <a:r>
              <a:rPr lang="sv-SE" dirty="0"/>
              <a:t>Folkdomstolar- två straff</a:t>
            </a:r>
          </a:p>
          <a:p>
            <a:pPr marL="0" indent="0">
              <a:buNone/>
            </a:pPr>
            <a:r>
              <a:rPr lang="sv-SE" dirty="0"/>
              <a:t>Sans-</a:t>
            </a:r>
            <a:r>
              <a:rPr lang="sv-SE" dirty="0" err="1"/>
              <a:t>culotte</a:t>
            </a:r>
            <a:r>
              <a:rPr lang="sv-SE" dirty="0"/>
              <a:t> – jaga motståndare till revolutionen…gatans armé</a:t>
            </a:r>
          </a:p>
          <a:p>
            <a:pPr marL="0" indent="0">
              <a:buNone/>
            </a:pPr>
            <a:r>
              <a:rPr lang="sv-SE" dirty="0"/>
              <a:t>Giljotinen går varm: adel – vanligt folk </a:t>
            </a:r>
          </a:p>
          <a:p>
            <a:pPr marL="0" indent="0">
              <a:buNone/>
            </a:pPr>
            <a:r>
              <a:rPr lang="sv-SE" dirty="0"/>
              <a:t>Kyrkan-religion förbjuds. Förnuftet räcker-Ny revolutionskalender</a:t>
            </a:r>
          </a:p>
          <a:p>
            <a:pPr marL="0" indent="0">
              <a:buNone/>
            </a:pPr>
            <a:r>
              <a:rPr lang="sv-SE" dirty="0"/>
              <a:t>Förbjuder radikala kvinnoföreningar, demonstrationer…giljotinerar…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125" y="1212504"/>
            <a:ext cx="2152075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9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Sans-</a:t>
            </a:r>
            <a:r>
              <a:rPr lang="sv-SE" dirty="0" err="1"/>
              <a:t>culotte</a:t>
            </a:r>
            <a:r>
              <a:rPr lang="sv-SE" dirty="0"/>
              <a:t> – utan knäbyxor…”gatans armé”?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981" y="2057954"/>
            <a:ext cx="4572638" cy="3429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681" y="1714260"/>
            <a:ext cx="4572638" cy="3429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181" y="1536460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50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Kritik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av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Robespièrre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hans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sans-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culotter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7460" b="7540"/>
          <a:stretch>
            <a:fillRect/>
          </a:stretch>
        </p:blipFill>
        <p:spPr>
          <a:xfrm>
            <a:off x="4038604" y="1447288"/>
            <a:ext cx="8768002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61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DIREKTORATET 1795 -99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Fem valda Direktorer ersatte det radikala Nationalkonventet/ Välfärdsutskottet .</a:t>
            </a:r>
          </a:p>
          <a:p>
            <a:pPr marL="0" indent="0">
              <a:buNone/>
            </a:pPr>
            <a:r>
              <a:rPr lang="sv-SE" b="1" dirty="0"/>
              <a:t>Få lugn igen! </a:t>
            </a:r>
          </a:p>
          <a:p>
            <a:pPr marL="0" indent="0">
              <a:buNone/>
            </a:pPr>
            <a:r>
              <a:rPr lang="sv-SE" dirty="0"/>
              <a:t>Direktorerna kämpar mot:</a:t>
            </a:r>
          </a:p>
          <a:p>
            <a:r>
              <a:rPr lang="sv-SE" dirty="0"/>
              <a:t>en stor finans-och försörjningskris, </a:t>
            </a:r>
          </a:p>
          <a:p>
            <a:r>
              <a:rPr lang="sv-SE" dirty="0"/>
              <a:t>krig på flera fronter </a:t>
            </a:r>
          </a:p>
          <a:p>
            <a:r>
              <a:rPr lang="sv-SE" dirty="0"/>
              <a:t>radikala/konservativa rojalister kämpar om makten.</a:t>
            </a:r>
          </a:p>
          <a:p>
            <a:pPr marL="0" indent="0">
              <a:buNone/>
            </a:pPr>
            <a:r>
              <a:rPr lang="sv-SE" dirty="0" err="1"/>
              <a:t>Fructidorkuppen</a:t>
            </a:r>
            <a:r>
              <a:rPr lang="sv-SE" dirty="0"/>
              <a:t> 1797… 3 Direktorer tar makten: NAPOLEON!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0726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En bild som visar tavla, konst, mytologi, Bildkonst&#10;&#10;AI-genererat innehåll kan vara felaktigt."/>
          <p:cNvPicPr>
            <a:picLocks noGrp="1" noChangeAspect="1"/>
          </p:cNvPicPr>
          <p:nvPr>
            <p:ph idx="1"/>
          </p:nvPr>
        </p:nvPicPr>
        <p:blipFill>
          <a:blip r:embed="rId2"/>
          <a:srcRect l="5463" r="5528" b="-2"/>
          <a:stretch>
            <a:fillRect/>
          </a:stretch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Napoleon Bonaparte – Kejsare 1804</a:t>
            </a:r>
          </a:p>
        </p:txBody>
      </p:sp>
    </p:spTree>
    <p:extLst>
      <p:ext uri="{BB962C8B-B14F-4D97-AF65-F5344CB8AC3E}">
        <p14:creationId xmlns:p14="http://schemas.microsoft.com/office/powerpoint/2010/main" val="6303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5400" b="1" dirty="0"/>
              <a:t>Franska revolutionen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Franska revolutionen   1789 – 1799</a:t>
            </a:r>
          </a:p>
          <a:p>
            <a:r>
              <a:rPr lang="sv-SE" b="1" dirty="0"/>
              <a:t>Napoleon förste konsul 1799 – 1804</a:t>
            </a:r>
          </a:p>
          <a:p>
            <a:r>
              <a:rPr lang="sv-SE" b="1" dirty="0"/>
              <a:t>Kejsartiden 1804 – 1814(15)</a:t>
            </a:r>
          </a:p>
          <a:p>
            <a:r>
              <a:rPr lang="sv-SE" b="1" dirty="0"/>
              <a:t>(WIENKONGRESSEN 1814-15)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sz="4400" b="1" dirty="0"/>
              <a:t>26 år som förändrade Europa…                                            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495" y="1657148"/>
            <a:ext cx="4358836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4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Napoleons Europa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875" y="1674000"/>
            <a:ext cx="9603674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92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En bild som visar klänning, bröllopsklänning, halsduk, mode&#10;&#10;AI-genererat innehåll kan vara felaktigt."/>
          <p:cNvPicPr>
            <a:picLocks noChangeAspect="1"/>
          </p:cNvPicPr>
          <p:nvPr/>
        </p:nvPicPr>
        <p:blipFill>
          <a:blip r:embed="rId2"/>
          <a:srcRect b="29730"/>
          <a:stretch>
            <a:fillRect/>
          </a:stretch>
        </p:blipFill>
        <p:spPr>
          <a:xfrm>
            <a:off x="6421035" y="2077238"/>
            <a:ext cx="5129784" cy="270352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 l="16279" r="16277" b="-2"/>
          <a:stretch>
            <a:fillRect/>
          </a:stretch>
        </p:blipFill>
        <p:spPr>
          <a:xfrm>
            <a:off x="701222" y="643467"/>
            <a:ext cx="50096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Kvinnorna under Napoleons tid - Jämlikhet?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Den lilla frihet som blev kvar efter Välfärdutskottets hårda diktatur – såg Napoleon och hans ”</a:t>
            </a:r>
            <a:r>
              <a:rPr lang="sv-SE" dirty="0" err="1"/>
              <a:t>Code</a:t>
            </a:r>
            <a:r>
              <a:rPr lang="sv-SE" dirty="0"/>
              <a:t> </a:t>
            </a:r>
            <a:r>
              <a:rPr lang="sv-SE" dirty="0" err="1"/>
              <a:t>Cicvil</a:t>
            </a:r>
            <a:r>
              <a:rPr lang="sv-SE" dirty="0"/>
              <a:t>”  till att kväva helt!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Myndighetsåldern höjdes till 30 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Hårdare äktenskapskrav, mannen –all makt över alla i familjen, speciellt hustrun, ensamrätt över markfamiljens egendom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Kvinnor = juridiskt omyndiga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Otrohet? Kvinnor fängelse, mannen böter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Gift kvinna vara i hemmet, ej  eget yrke</a:t>
            </a:r>
          </a:p>
          <a:p>
            <a:r>
              <a:rPr lang="sv-SE" dirty="0"/>
              <a:t>1850-t väcks åter kvinnoröster , men i England, med suffragetterna…</a:t>
            </a:r>
          </a:p>
          <a:p>
            <a:r>
              <a:rPr lang="sv-SE" b="1" i="1" dirty="0"/>
              <a:t>1945 får franska kvinnor rösträtt! </a:t>
            </a:r>
          </a:p>
          <a:p>
            <a:endParaRPr lang="sv-SE" dirty="0"/>
          </a:p>
        </p:txBody>
      </p:sp>
      <p:pic>
        <p:nvPicPr>
          <p:cNvPr id="5" name="Picture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08" r="250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9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2A61698-755B-4B6D-D5E4-32B759148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223" y="0"/>
            <a:ext cx="4279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4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75AE685-1BAE-BF89-EF5B-FB49D6FFD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sv-SE" sz="4000"/>
              <a:t>ORSAKER…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E2BB93-BFDC-17CC-2319-8ADD180EA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563" y="2326164"/>
            <a:ext cx="5334197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000" b="1" dirty="0"/>
              <a:t>Sociala orättvisor- </a:t>
            </a:r>
            <a:r>
              <a:rPr lang="sv-SE" sz="2000" dirty="0"/>
              <a:t>Ståndssamhället: adel, präster, tredje ståndet</a:t>
            </a:r>
          </a:p>
          <a:p>
            <a:pPr marL="0" indent="0">
              <a:buNone/>
            </a:pPr>
            <a:r>
              <a:rPr lang="sv-SE" sz="2000" b="1" dirty="0"/>
              <a:t>Ekonomisk kris</a:t>
            </a:r>
            <a:r>
              <a:rPr lang="sv-SE" sz="2000" dirty="0"/>
              <a:t>: Skatter svält/Missväxt, skulder efter krig…</a:t>
            </a:r>
          </a:p>
          <a:p>
            <a:pPr marL="0" indent="0">
              <a:buNone/>
            </a:pPr>
            <a:r>
              <a:rPr lang="sv-SE" sz="2000" b="1" dirty="0"/>
              <a:t>Upplysningens idéer</a:t>
            </a:r>
            <a:r>
              <a:rPr lang="sv-SE" sz="2000" dirty="0"/>
              <a:t>: Frihet, jämlikhet, folkets suveränitet</a:t>
            </a:r>
          </a:p>
          <a:p>
            <a:pPr marL="0" indent="0">
              <a:buNone/>
            </a:pPr>
            <a:r>
              <a:rPr lang="sv-SE" sz="2000" b="1" dirty="0"/>
              <a:t>Svagt ledarskap</a:t>
            </a:r>
            <a:r>
              <a:rPr lang="sv-SE" sz="2000" dirty="0"/>
              <a:t>: Ludvig XVI + Marie Antoinette</a:t>
            </a:r>
          </a:p>
          <a:p>
            <a:pPr marL="0" indent="0">
              <a:buNone/>
            </a:pPr>
            <a:r>
              <a:rPr lang="sv-SE" sz="2000" dirty="0"/>
              <a:t>( Absolut monarki- farfar </a:t>
            </a:r>
            <a:r>
              <a:rPr lang="sv-SE" sz="2000" dirty="0" err="1"/>
              <a:t>Solkungen</a:t>
            </a:r>
            <a:r>
              <a:rPr lang="sv-SE" sz="2000" dirty="0"/>
              <a:t>…) </a:t>
            </a:r>
          </a:p>
          <a:p>
            <a:pPr marL="0" indent="0">
              <a:buNone/>
            </a:pPr>
            <a:r>
              <a:rPr lang="sv-SE" sz="2000" b="1" dirty="0"/>
              <a:t>Feodalt samhälle </a:t>
            </a:r>
          </a:p>
          <a:p>
            <a:pPr marL="0" indent="0">
              <a:buNone/>
            </a:pPr>
            <a:r>
              <a:rPr lang="sv-SE" sz="2000" b="1" dirty="0"/>
              <a:t>Amerikanska revolutionen</a:t>
            </a:r>
            <a:r>
              <a:rPr lang="sv-SE" sz="2000" dirty="0"/>
              <a:t>… </a:t>
            </a:r>
          </a:p>
        </p:txBody>
      </p:sp>
      <p:pic>
        <p:nvPicPr>
          <p:cNvPr id="2050" name="Picture 2" descr="Tredje ståndet – Wikipedia">
            <a:extLst>
              <a:ext uri="{FF2B5EF4-FFF2-40B4-BE49-F238E27FC236}">
                <a16:creationId xmlns:a16="http://schemas.microsoft.com/office/drawing/2014/main" id="{12FE898F-9328-9D1E-6E5A-0065C1D07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 r="-1" b="-1"/>
          <a:stretch>
            <a:fillRect/>
          </a:stretch>
        </p:blipFill>
        <p:spPr bwMode="auto">
          <a:xfrm>
            <a:off x="6857797" y="-10886"/>
            <a:ext cx="533420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08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9" name="Rectangle 308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Opening of the Estates General at Versailles, 5th May 1789 (from 'Tableaux  historiques de la Revolution Francaise')">
            <a:extLst>
              <a:ext uri="{FF2B5EF4-FFF2-40B4-BE49-F238E27FC236}">
                <a16:creationId xmlns:a16="http://schemas.microsoft.com/office/drawing/2014/main" id="{CE143C44-2995-B13A-A54D-87B0AFCB3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3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3091" name="Rectangle 309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651C555-3358-CB59-D63E-FE78A32C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v-SE" sz="4000" dirty="0"/>
              <a:t>Revolutionens tre starter…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8AB9DA-AA79-FEDE-925C-E6649B147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000" b="1" dirty="0"/>
              <a:t>1. GENERALSTÄNDERNA samlas ( 175 år av uppehåll) </a:t>
            </a:r>
          </a:p>
          <a:p>
            <a:pPr marL="0" indent="0">
              <a:buNone/>
            </a:pPr>
            <a:r>
              <a:rPr lang="sv-SE" sz="2000" b="1" dirty="0"/>
              <a:t>          i slottet Versailles,</a:t>
            </a:r>
          </a:p>
          <a:p>
            <a:pPr marL="0" indent="0">
              <a:buNone/>
            </a:pPr>
            <a:r>
              <a:rPr lang="sv-SE" sz="2000" b="1" dirty="0"/>
              <a:t>maj 1789</a:t>
            </a:r>
          </a:p>
          <a:p>
            <a:pPr marL="0" indent="0">
              <a:buNone/>
            </a:pPr>
            <a:r>
              <a:rPr lang="sv-SE" sz="2000" dirty="0"/>
              <a:t>SKATT? </a:t>
            </a:r>
          </a:p>
          <a:p>
            <a:pPr marL="0" indent="0">
              <a:buNone/>
            </a:pPr>
            <a:r>
              <a:rPr lang="sv-SE" sz="2000" dirty="0"/>
              <a:t>Stånd 1, 2 = skattebefriade</a:t>
            </a:r>
          </a:p>
          <a:p>
            <a:pPr marL="0" indent="0">
              <a:buNone/>
            </a:pPr>
            <a:r>
              <a:rPr lang="sv-SE" sz="2000" dirty="0"/>
              <a:t>Stånd 3= betalar skatt</a:t>
            </a:r>
          </a:p>
          <a:p>
            <a:pPr marL="0" indent="0">
              <a:buNone/>
            </a:pPr>
            <a:r>
              <a:rPr lang="sv-SE" sz="2000" dirty="0"/>
              <a:t>RÖSTA?</a:t>
            </a:r>
          </a:p>
          <a:p>
            <a:pPr marL="0" indent="0">
              <a:buNone/>
            </a:pPr>
            <a:r>
              <a:rPr lang="sv-SE" sz="2000" dirty="0"/>
              <a:t>1 röst /stånd</a:t>
            </a:r>
          </a:p>
          <a:p>
            <a:pPr marL="0" indent="0">
              <a:buNone/>
            </a:pPr>
            <a:r>
              <a:rPr lang="sv-SE" sz="2000" dirty="0"/>
              <a:t>Vilket stånd förlorar alltid…? </a:t>
            </a:r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72805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32" name="Rectangle 4115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4C99DDF-B755-71DB-1603-C49DF373C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sv-SE" sz="4800" dirty="0"/>
              <a:t>Revolutionens tre starter …</a:t>
            </a:r>
          </a:p>
        </p:txBody>
      </p:sp>
      <p:sp>
        <p:nvSpPr>
          <p:cNvPr id="4118" name="Rectangle 4117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0" name="Rectangle 411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77E0A5C-D3E0-FF3A-C1CB-C76955F83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r="5080" b="2"/>
          <a:stretch>
            <a:fillRect/>
          </a:stretch>
        </p:blipFill>
        <p:spPr bwMode="auto">
          <a:xfrm>
            <a:off x="635295" y="252471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Platshållare för innehåll 2">
            <a:extLst>
              <a:ext uri="{FF2B5EF4-FFF2-40B4-BE49-F238E27FC236}">
                <a16:creationId xmlns:a16="http://schemas.microsoft.com/office/drawing/2014/main" id="{33A977D9-8F87-96D5-D127-695B4A191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429" y="2599509"/>
            <a:ext cx="4530898" cy="3639450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sv-SE" sz="2000" dirty="0"/>
              <a:t>2</a:t>
            </a:r>
            <a:r>
              <a:rPr lang="sv-SE" sz="2000" b="1" dirty="0"/>
              <a:t>. NATIONALFÖRSAMLINGEN </a:t>
            </a:r>
            <a:br>
              <a:rPr lang="sv-SE" sz="2000" b="1" dirty="0"/>
            </a:br>
            <a:r>
              <a:rPr lang="sv-SE" sz="2000" b="1" dirty="0"/>
              <a:t> 20 juni 1789</a:t>
            </a:r>
          </a:p>
          <a:p>
            <a:endParaRPr lang="sv-SE" sz="2000" dirty="0"/>
          </a:p>
          <a:p>
            <a:r>
              <a:rPr lang="sv-SE" sz="2000" dirty="0"/>
              <a:t>Tredje ståndet lämnar Versailles</a:t>
            </a:r>
            <a:br>
              <a:rPr lang="sv-SE" sz="2000" dirty="0"/>
            </a:br>
            <a:r>
              <a:rPr lang="sv-SE" sz="2000" dirty="0"/>
              <a:t>( även representanter från adeln ansluter)</a:t>
            </a:r>
          </a:p>
          <a:p>
            <a:endParaRPr lang="sv-SE" sz="2000" dirty="0"/>
          </a:p>
          <a:p>
            <a:r>
              <a:rPr lang="sv-SE" sz="2000" dirty="0"/>
              <a:t>Eden i Bollhuset: NY FÖRFATTNING</a:t>
            </a:r>
          </a:p>
        </p:txBody>
      </p:sp>
      <p:sp>
        <p:nvSpPr>
          <p:cNvPr id="4133" name="Rectangle 4121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39001CC-655C-AB20-5BE4-E4D434385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4000"/>
              <a:t>Revolutionens tre starter …</a:t>
            </a:r>
          </a:p>
        </p:txBody>
      </p:sp>
      <p:pic>
        <p:nvPicPr>
          <p:cNvPr id="5122" name="Picture 2" descr="Intagandet av Bastiljen, 14 juli 1789 av French School">
            <a:extLst>
              <a:ext uri="{FF2B5EF4-FFF2-40B4-BE49-F238E27FC236}">
                <a16:creationId xmlns:a16="http://schemas.microsoft.com/office/drawing/2014/main" id="{D449A251-966D-7A3A-2FF7-49DAF029E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r="9395"/>
          <a:stretch>
            <a:fillRect/>
          </a:stretch>
        </p:blipFill>
        <p:spPr bwMode="auto">
          <a:xfrm>
            <a:off x="1" y="10"/>
            <a:ext cx="693639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98AB64-D27F-9CDA-5AE9-8A7BF63D7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v-SE" sz="2000" b="1" dirty="0"/>
              <a:t>3. STORMNINGEN av BASTILJEN 14 juli 1789…</a:t>
            </a:r>
            <a:br>
              <a:rPr lang="sv-SE" sz="2000" b="1" dirty="0"/>
            </a:br>
            <a:endParaRPr lang="sv-SE" sz="2000" b="1" dirty="0"/>
          </a:p>
          <a:p>
            <a:r>
              <a:rPr lang="sv-SE" sz="2000" dirty="0" err="1"/>
              <a:t>Bastiljen</a:t>
            </a:r>
            <a:r>
              <a:rPr lang="sv-SE" sz="2000" dirty="0"/>
              <a:t>- symbol </a:t>
            </a:r>
          </a:p>
          <a:p>
            <a:r>
              <a:rPr lang="sv-SE" sz="2000" dirty="0"/>
              <a:t>Rykte- finns vapen!</a:t>
            </a:r>
          </a:p>
          <a:p>
            <a:r>
              <a:rPr lang="sv-SE" sz="2000" dirty="0"/>
              <a:t>Folket i Paris beväpnar sig… går mot den gamla borgen…</a:t>
            </a:r>
          </a:p>
        </p:txBody>
      </p:sp>
    </p:spTree>
    <p:extLst>
      <p:ext uri="{BB962C8B-B14F-4D97-AF65-F5344CB8AC3E}">
        <p14:creationId xmlns:p14="http://schemas.microsoft.com/office/powerpoint/2010/main" val="313153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38424C1-2831-8445-B6B2-91556BAC9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anchor="b">
            <a:normAutofit/>
          </a:bodyPr>
          <a:lstStyle/>
          <a:p>
            <a:r>
              <a:rPr lang="sv-SE" sz="5600" dirty="0"/>
              <a:t>Augusti 1789</a:t>
            </a: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En kort historik om mänskliga rättigheter – Förklaringen om de människans  och medborgarens rättigheter">
            <a:extLst>
              <a:ext uri="{FF2B5EF4-FFF2-40B4-BE49-F238E27FC236}">
                <a16:creationId xmlns:a16="http://schemas.microsoft.com/office/drawing/2014/main" id="{472CCF09-3A5D-884E-D2E2-A1780EC6E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698"/>
          <a:stretch>
            <a:fillRect/>
          </a:stretch>
        </p:blipFill>
        <p:spPr bwMode="auto">
          <a:xfrm>
            <a:off x="279143" y="299509"/>
            <a:ext cx="5221625" cy="62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EE78B9-1D47-338C-E9FE-86D922D17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sv-SE" sz="2000" b="1" dirty="0">
                <a:solidFill>
                  <a:schemeClr val="tx1">
                    <a:alpha val="80000"/>
                  </a:schemeClr>
                </a:solidFill>
              </a:rPr>
              <a:t>4-5 augusti</a:t>
            </a:r>
          </a:p>
          <a:p>
            <a:pPr marL="0" indent="0">
              <a:buNone/>
            </a:pPr>
            <a:r>
              <a:rPr lang="sv-SE" sz="2000" dirty="0">
                <a:solidFill>
                  <a:schemeClr val="tx1">
                    <a:alpha val="80000"/>
                  </a:schemeClr>
                </a:solidFill>
              </a:rPr>
              <a:t>ALLA är </a:t>
            </a:r>
            <a:r>
              <a:rPr lang="sv-SE" sz="2000" b="1" dirty="0">
                <a:solidFill>
                  <a:schemeClr val="tx1">
                    <a:alpha val="80000"/>
                  </a:schemeClr>
                </a:solidFill>
              </a:rPr>
              <a:t>MEDBORGARE</a:t>
            </a:r>
            <a:r>
              <a:rPr lang="sv-SE" sz="2000" dirty="0">
                <a:solidFill>
                  <a:schemeClr val="tx1">
                    <a:alpha val="80000"/>
                  </a:schemeClr>
                </a:solidFill>
              </a:rPr>
              <a:t> i Frankrike</a:t>
            </a:r>
          </a:p>
          <a:p>
            <a:pPr marL="0" indent="0">
              <a:buNone/>
            </a:pPr>
            <a:endParaRPr lang="sv-SE" sz="20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sv-SE" sz="2000" b="1" dirty="0">
                <a:solidFill>
                  <a:schemeClr val="tx1">
                    <a:alpha val="80000"/>
                  </a:schemeClr>
                </a:solidFill>
              </a:rPr>
              <a:t>26 augusti</a:t>
            </a:r>
          </a:p>
          <a:p>
            <a:pPr marL="0" indent="0">
              <a:buNone/>
            </a:pPr>
            <a:r>
              <a:rPr lang="sv-SE" sz="2000" b="1" dirty="0">
                <a:solidFill>
                  <a:schemeClr val="tx1">
                    <a:alpha val="80000"/>
                  </a:schemeClr>
                </a:solidFill>
              </a:rPr>
              <a:t>Människans och medborgarens </a:t>
            </a:r>
            <a:br>
              <a:rPr lang="sv-SE" sz="2000" b="1" dirty="0">
                <a:solidFill>
                  <a:schemeClr val="tx1">
                    <a:alpha val="80000"/>
                  </a:schemeClr>
                </a:solidFill>
              </a:rPr>
            </a:br>
            <a:r>
              <a:rPr lang="sv-SE" sz="2000" b="1" dirty="0">
                <a:solidFill>
                  <a:schemeClr val="tx1">
                    <a:alpha val="80000"/>
                  </a:schemeClr>
                </a:solidFill>
              </a:rPr>
              <a:t>Rättigheter </a:t>
            </a:r>
          </a:p>
          <a:p>
            <a:pPr marL="0" indent="0">
              <a:buNone/>
            </a:pPr>
            <a:r>
              <a:rPr lang="sv-SE" sz="2000" b="1" dirty="0">
                <a:solidFill>
                  <a:schemeClr val="tx1">
                    <a:alpha val="80000"/>
                  </a:schemeClr>
                </a:solidFill>
              </a:rPr>
              <a:t>Kritik?</a:t>
            </a:r>
          </a:p>
          <a:p>
            <a:pPr marL="0" indent="0">
              <a:buNone/>
            </a:pPr>
            <a:r>
              <a:rPr lang="sv-SE" sz="20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sv-SE" sz="2000" i="1" dirty="0">
                <a:solidFill>
                  <a:schemeClr val="tx1">
                    <a:alpha val="80000"/>
                  </a:schemeClr>
                </a:solidFill>
              </a:rPr>
              <a:t>Se övning </a:t>
            </a:r>
            <a:r>
              <a:rPr lang="sv-SE" sz="2000" i="1" dirty="0" err="1">
                <a:solidFill>
                  <a:schemeClr val="tx1">
                    <a:alpha val="80000"/>
                  </a:schemeClr>
                </a:solidFill>
              </a:rPr>
              <a:t>Olympe</a:t>
            </a:r>
            <a:r>
              <a:rPr lang="sv-SE" sz="2000" i="1" dirty="0">
                <a:solidFill>
                  <a:schemeClr val="tx1">
                    <a:alpha val="80000"/>
                  </a:schemeClr>
                </a:solidFill>
              </a:rPr>
              <a:t> de </a:t>
            </a:r>
            <a:r>
              <a:rPr lang="sv-SE" sz="2000" i="1" dirty="0" err="1">
                <a:solidFill>
                  <a:schemeClr val="tx1">
                    <a:alpha val="80000"/>
                  </a:schemeClr>
                </a:solidFill>
              </a:rPr>
              <a:t>Gouges</a:t>
            </a:r>
            <a:r>
              <a:rPr lang="sv-SE" sz="2000" i="1" dirty="0">
                <a:solidFill>
                  <a:schemeClr val="tx1">
                    <a:alpha val="80000"/>
                  </a:schemeClr>
                </a:solidFill>
              </a:rPr>
              <a:t>/ Mary Wollstonecraft( hemsidan) </a:t>
            </a:r>
          </a:p>
          <a:p>
            <a:pPr marL="0" indent="0">
              <a:buNone/>
            </a:pPr>
            <a:endParaRPr lang="sv-SE" sz="2000" b="1" dirty="0">
              <a:solidFill>
                <a:schemeClr val="tx1">
                  <a:alpha val="80000"/>
                </a:schemeClr>
              </a:solidFill>
            </a:endParaRPr>
          </a:p>
          <a:p>
            <a:endParaRPr lang="sv-SE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6155" name="Straight Connector 615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341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037">
            <a:extLst>
              <a:ext uri="{FF2B5EF4-FFF2-40B4-BE49-F238E27FC236}">
                <a16:creationId xmlns:a16="http://schemas.microsoft.com/office/drawing/2014/main" id="{D7DC14DB-B8F9-4B8E-BB6F-1CC0293C9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48C5EC73-3999-4CE9-A304-0A33B4311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EB9A272B-67F2-46A4-B06F-101732A5F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043" name="Oval 1042">
              <a:extLst>
                <a:ext uri="{FF2B5EF4-FFF2-40B4-BE49-F238E27FC236}">
                  <a16:creationId xmlns:a16="http://schemas.microsoft.com/office/drawing/2014/main" id="{C8EF83DF-E89A-4293-94F8-248AE6FFA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Oval 1043">
              <a:extLst>
                <a:ext uri="{FF2B5EF4-FFF2-40B4-BE49-F238E27FC236}">
                  <a16:creationId xmlns:a16="http://schemas.microsoft.com/office/drawing/2014/main" id="{9003F16D-B722-422C-868F-66445FB7D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Oval 1044">
              <a:extLst>
                <a:ext uri="{FF2B5EF4-FFF2-40B4-BE49-F238E27FC236}">
                  <a16:creationId xmlns:a16="http://schemas.microsoft.com/office/drawing/2014/main" id="{6708FAAE-788F-421F-A2EB-632D835FE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Oval 1045">
              <a:extLst>
                <a:ext uri="{FF2B5EF4-FFF2-40B4-BE49-F238E27FC236}">
                  <a16:creationId xmlns:a16="http://schemas.microsoft.com/office/drawing/2014/main" id="{D77B41AC-EB78-4F9A-9231-5D206904A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7" name="Oval 1046">
              <a:extLst>
                <a:ext uri="{FF2B5EF4-FFF2-40B4-BE49-F238E27FC236}">
                  <a16:creationId xmlns:a16="http://schemas.microsoft.com/office/drawing/2014/main" id="{30EE776E-342A-4022-AAB0-FD4485EE1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Oval 1047">
              <a:extLst>
                <a:ext uri="{FF2B5EF4-FFF2-40B4-BE49-F238E27FC236}">
                  <a16:creationId xmlns:a16="http://schemas.microsoft.com/office/drawing/2014/main" id="{48BAE954-49B9-4847-8618-F1B4BFFC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0B4A5D35-4555-E169-8278-AC0B1DFF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0936"/>
            <a:ext cx="5297723" cy="2212175"/>
          </a:xfrm>
          <a:noFill/>
        </p:spPr>
        <p:txBody>
          <a:bodyPr anchor="t">
            <a:normAutofit/>
          </a:bodyPr>
          <a:lstStyle/>
          <a:p>
            <a:r>
              <a:rPr lang="sv-SE">
                <a:solidFill>
                  <a:schemeClr val="bg1"/>
                </a:solidFill>
              </a:rPr>
              <a:t>Ej överens i Nationalförsamlingen- Kungen?  </a:t>
            </a:r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7B15D645-CAC7-46F1-BA18-D731D0890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FDF268E0-ACCF-492F-8275-1F0AA256B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B11B9E42-44B3-4EBD-8F71-13C6ED340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C63748F2-877D-4C3C-8AEB-59CC1F70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F39D52DA-0AA6-474D-966F-FB4C5F5B5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Connector 1055">
              <a:extLst>
                <a:ext uri="{FF2B5EF4-FFF2-40B4-BE49-F238E27FC236}">
                  <a16:creationId xmlns:a16="http://schemas.microsoft.com/office/drawing/2014/main" id="{4D800825-8618-4241-8589-CB2AE17CF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2CE9FE-B6CD-3CD2-034E-097A58551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9978" y="630936"/>
            <a:ext cx="5297724" cy="2196818"/>
          </a:xfrm>
          <a:noFill/>
        </p:spPr>
        <p:txBody>
          <a:bodyPr anchor="t">
            <a:normAutofit/>
          </a:bodyPr>
          <a:lstStyle/>
          <a:p>
            <a:r>
              <a:rPr lang="sv-SE" sz="1800">
                <a:solidFill>
                  <a:schemeClr val="bg1"/>
                </a:solidFill>
              </a:rPr>
              <a:t>Två sidor i NATIONALFÖRSAMLINGEN</a:t>
            </a:r>
          </a:p>
          <a:p>
            <a:endParaRPr lang="sv-SE" sz="1800">
              <a:solidFill>
                <a:schemeClr val="bg1"/>
              </a:solidFill>
            </a:endParaRPr>
          </a:p>
          <a:p>
            <a:r>
              <a:rPr lang="sv-SE" sz="1800" b="1">
                <a:solidFill>
                  <a:schemeClr val="bg1"/>
                </a:solidFill>
              </a:rPr>
              <a:t>Girondister    reformera </a:t>
            </a:r>
            <a:r>
              <a:rPr lang="sv-SE" sz="1800">
                <a:solidFill>
                  <a:schemeClr val="bg1"/>
                </a:solidFill>
              </a:rPr>
              <a:t>( ”höger”)</a:t>
            </a:r>
          </a:p>
          <a:p>
            <a:r>
              <a:rPr lang="sv-SE" sz="1800" b="1">
                <a:solidFill>
                  <a:schemeClr val="bg1"/>
                </a:solidFill>
              </a:rPr>
              <a:t>Jakobiner – radikala </a:t>
            </a:r>
            <a:r>
              <a:rPr lang="sv-SE" sz="1800">
                <a:solidFill>
                  <a:schemeClr val="bg1"/>
                </a:solidFill>
              </a:rPr>
              <a:t>(”vänster”)</a:t>
            </a:r>
          </a:p>
          <a:p>
            <a:r>
              <a:rPr lang="sv-SE" sz="1800">
                <a:solidFill>
                  <a:schemeClr val="bg1"/>
                </a:solidFill>
              </a:rPr>
              <a:t>Placering… samma i Riksdagen idag…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7431DD8-EA81-2959-894C-F4CB9EDAED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24516"/>
          <a:stretch>
            <a:fillRect/>
          </a:stretch>
        </p:blipFill>
        <p:spPr>
          <a:xfrm>
            <a:off x="603504" y="2953175"/>
            <a:ext cx="3549663" cy="3157838"/>
          </a:xfrm>
          <a:prstGeom prst="rect">
            <a:avLst/>
          </a:prstGeom>
        </p:spPr>
      </p:pic>
      <p:grpSp>
        <p:nvGrpSpPr>
          <p:cNvPr id="1058" name="Group 1057">
            <a:extLst>
              <a:ext uri="{FF2B5EF4-FFF2-40B4-BE49-F238E27FC236}">
                <a16:creationId xmlns:a16="http://schemas.microsoft.com/office/drawing/2014/main" id="{9179F18E-58CC-4A89-979E-34AC693B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3069202"/>
            <a:ext cx="304800" cy="429768"/>
            <a:chOff x="215328" y="-46937"/>
            <a:chExt cx="304800" cy="2773841"/>
          </a:xfrm>
        </p:grpSpPr>
        <p:cxnSp>
          <p:nvCxnSpPr>
            <p:cNvPr id="1059" name="Straight Connector 1058">
              <a:extLst>
                <a:ext uri="{FF2B5EF4-FFF2-40B4-BE49-F238E27FC236}">
                  <a16:creationId xmlns:a16="http://schemas.microsoft.com/office/drawing/2014/main" id="{9D07F5E0-56E3-4C0B-87D3-3C1C03DD1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BFEA19CE-000C-4F9C-9DF4-D1E8A03F9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id="{EA5452EE-DDDB-4EEF-8570-B0FA6C98B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F48CC4D6-CE8A-4006-834E-52FCCF74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Politiska partier i Sveriges riksdag | Demokrati | Samhällskunskap |  SO-rummet">
            <a:extLst>
              <a:ext uri="{FF2B5EF4-FFF2-40B4-BE49-F238E27FC236}">
                <a16:creationId xmlns:a16="http://schemas.microsoft.com/office/drawing/2014/main" id="{4AF72978-2A24-FAA0-E2CE-C40DA7875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7" r="-2" b="-2"/>
          <a:stretch>
            <a:fillRect/>
          </a:stretch>
        </p:blipFill>
        <p:spPr bwMode="auto">
          <a:xfrm>
            <a:off x="8540591" y="3025649"/>
            <a:ext cx="3549663" cy="316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6F92DAA-D4D7-495C-CFB2-80C79F4790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835" r="1311" b="-3"/>
          <a:stretch>
            <a:fillRect/>
          </a:stretch>
        </p:blipFill>
        <p:spPr>
          <a:xfrm>
            <a:off x="4590080" y="2952686"/>
            <a:ext cx="3549663" cy="3162873"/>
          </a:xfrm>
          <a:prstGeom prst="rect">
            <a:avLst/>
          </a:prstGeom>
        </p:spPr>
      </p:pic>
      <p:sp>
        <p:nvSpPr>
          <p:cNvPr id="1064" name="Rectangle 1063">
            <a:extLst>
              <a:ext uri="{FF2B5EF4-FFF2-40B4-BE49-F238E27FC236}">
                <a16:creationId xmlns:a16="http://schemas.microsoft.com/office/drawing/2014/main" id="{DC953D31-C1A7-4FC4-8CDF-85E2F34A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10F141FE-87E1-4A1E-97A5-B072042E0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067" name="Straight Connector 1066">
              <a:extLst>
                <a:ext uri="{FF2B5EF4-FFF2-40B4-BE49-F238E27FC236}">
                  <a16:creationId xmlns:a16="http://schemas.microsoft.com/office/drawing/2014/main" id="{4523F37A-A07A-4CAC-AFC1-3FA4FD4BF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8" name="Straight Connector 1067">
              <a:extLst>
                <a:ext uri="{FF2B5EF4-FFF2-40B4-BE49-F238E27FC236}">
                  <a16:creationId xmlns:a16="http://schemas.microsoft.com/office/drawing/2014/main" id="{388A387D-82C8-40B7-BADA-6BDBD9B3B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9" name="Straight Connector 1068">
              <a:extLst>
                <a:ext uri="{FF2B5EF4-FFF2-40B4-BE49-F238E27FC236}">
                  <a16:creationId xmlns:a16="http://schemas.microsoft.com/office/drawing/2014/main" id="{CEB29A9F-593B-416C-AC64-DE56AE976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0" name="Straight Connector 1069">
              <a:extLst>
                <a:ext uri="{FF2B5EF4-FFF2-40B4-BE49-F238E27FC236}">
                  <a16:creationId xmlns:a16="http://schemas.microsoft.com/office/drawing/2014/main" id="{44A393C6-4F1D-4472-A646-B2BADD561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81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REPUBLIK införs 22 september 1792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Efter flyktförsöket fängslas och  anklagas kungaparet för </a:t>
            </a:r>
            <a:r>
              <a:rPr lang="sv-SE" dirty="0" err="1"/>
              <a:t>förräderi.Familjen</a:t>
            </a:r>
            <a:r>
              <a:rPr lang="sv-SE" dirty="0"/>
              <a:t> splittras.</a:t>
            </a:r>
          </a:p>
          <a:p>
            <a:r>
              <a:rPr lang="sv-SE" b="1" dirty="0"/>
              <a:t>Nationalkonventet</a:t>
            </a:r>
            <a:r>
              <a:rPr lang="sv-SE" dirty="0"/>
              <a:t> ersätter Nationalförsamlingen</a:t>
            </a:r>
          </a:p>
          <a:p>
            <a:r>
              <a:rPr lang="sv-SE" b="1" dirty="0"/>
              <a:t>VÄLFÄRDSUTSKOTTET</a:t>
            </a:r>
            <a:r>
              <a:rPr lang="sv-SE" dirty="0"/>
              <a:t> blir regering 1793-94 under ledning av ROBESPIÈRRE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08159"/>
            <a:ext cx="5181600" cy="338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7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</Words>
  <Application>Microsoft Office PowerPoint</Application>
  <PresentationFormat>Bredbild</PresentationFormat>
  <Paragraphs>108</Paragraphs>
  <Slides>23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Office-tema</vt:lpstr>
      <vt:lpstr>Franska revolutionen</vt:lpstr>
      <vt:lpstr>Franska revolutionen </vt:lpstr>
      <vt:lpstr>ORSAKER…</vt:lpstr>
      <vt:lpstr>Revolutionens tre starter…</vt:lpstr>
      <vt:lpstr>Revolutionens tre starter …</vt:lpstr>
      <vt:lpstr>Revolutionens tre starter …</vt:lpstr>
      <vt:lpstr>Augusti 1789</vt:lpstr>
      <vt:lpstr>Ej överens i Nationalförsamlingen- Kungen?  </vt:lpstr>
      <vt:lpstr>REPUBLIK införs 22 september 1792</vt:lpstr>
      <vt:lpstr>NATIONALKONVENTET- 1792-1795 Revolutionskrigen-    ”den andra revolutionen”</vt:lpstr>
      <vt:lpstr>Propaganda mot kung o adel…</vt:lpstr>
      <vt:lpstr>Revolutionstribunalen dömer, 74 dagars arrest, Marie Antoinette giljotinerad oktober 1793</vt:lpstr>
      <vt:lpstr>Ludvig XVI giljotineras januari 1793</vt:lpstr>
      <vt:lpstr>Giljotinen – human avrättning, lika för alla</vt:lpstr>
      <vt:lpstr>Välfärdsutskottet – demokrati o diktatur</vt:lpstr>
      <vt:lpstr>Sans-culotte – utan knäbyxor…”gatans armé”? </vt:lpstr>
      <vt:lpstr>Kritik av Robespièrre o hans sans-culotter</vt:lpstr>
      <vt:lpstr>DIREKTORATET 1795 -99</vt:lpstr>
      <vt:lpstr>Napoleon Bonaparte – Kejsare 1804</vt:lpstr>
      <vt:lpstr>Napoleons Europa</vt:lpstr>
      <vt:lpstr>PowerPoint-presentation</vt:lpstr>
      <vt:lpstr>Kvinnorna under Napoleons tid - Jämlikhet?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Kerstin Högberg</dc:creator>
  <cp:lastModifiedBy>Kerstin Högberg</cp:lastModifiedBy>
  <cp:revision>7</cp:revision>
  <dcterms:created xsi:type="dcterms:W3CDTF">2025-09-28T19:26:06Z</dcterms:created>
  <dcterms:modified xsi:type="dcterms:W3CDTF">2025-09-30T10:40:39Z</dcterms:modified>
</cp:coreProperties>
</file>