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85" r:id="rId4"/>
    <p:sldId id="284" r:id="rId5"/>
    <p:sldId id="286" r:id="rId6"/>
    <p:sldId id="287" r:id="rId7"/>
    <p:sldId id="280" r:id="rId8"/>
    <p:sldId id="288" r:id="rId9"/>
    <p:sldId id="259" r:id="rId10"/>
    <p:sldId id="296" r:id="rId11"/>
    <p:sldId id="260" r:id="rId12"/>
    <p:sldId id="298" r:id="rId13"/>
    <p:sldId id="299" r:id="rId14"/>
    <p:sldId id="300" r:id="rId15"/>
    <p:sldId id="261" r:id="rId16"/>
    <p:sldId id="262" r:id="rId17"/>
    <p:sldId id="303" r:id="rId18"/>
    <p:sldId id="264" r:id="rId19"/>
    <p:sldId id="304" r:id="rId20"/>
    <p:sldId id="263" r:id="rId21"/>
    <p:sldId id="267" r:id="rId22"/>
    <p:sldId id="305" r:id="rId23"/>
    <p:sldId id="268" r:id="rId24"/>
    <p:sldId id="271" r:id="rId25"/>
    <p:sldId id="301" r:id="rId26"/>
    <p:sldId id="276" r:id="rId27"/>
    <p:sldId id="272" r:id="rId28"/>
    <p:sldId id="273" r:id="rId29"/>
    <p:sldId id="258" r:id="rId30"/>
    <p:sldId id="275" r:id="rId31"/>
    <p:sldId id="277" r:id="rId32"/>
    <p:sldId id="306" r:id="rId33"/>
    <p:sldId id="278" r:id="rId34"/>
    <p:sldId id="279" r:id="rId35"/>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E8B8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14" autoAdjust="0"/>
  </p:normalViewPr>
  <p:slideViewPr>
    <p:cSldViewPr>
      <p:cViewPr varScale="1">
        <p:scale>
          <a:sx n="64" d="100"/>
          <a:sy n="64" d="100"/>
        </p:scale>
        <p:origin x="130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8BD6B9-21D3-4252-9B37-6CEBB3C520B6}" type="datetimeFigureOut">
              <a:rPr lang="sv-SE" smtClean="0"/>
              <a:t>2025-12-10</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D67A5-6815-4BB9-B756-6C213CCE839F}" type="slidenum">
              <a:rPr lang="sv-SE" smtClean="0"/>
              <a:t>‹#›</a:t>
            </a:fld>
            <a:endParaRPr lang="sv-SE"/>
          </a:p>
        </p:txBody>
      </p:sp>
    </p:spTree>
    <p:extLst>
      <p:ext uri="{BB962C8B-B14F-4D97-AF65-F5344CB8AC3E}">
        <p14:creationId xmlns:p14="http://schemas.microsoft.com/office/powerpoint/2010/main" val="3794870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Birkakrigarens grav grävdes ut på 1800-talet och har fungerat som modell för hur gravar för professionella vikingakrigare såg ut. Det antogs att kvarlevorna var av en man, men en DNA-undersökning i en ny studie visar att det var en kvinna som begravts. Hon var omgiven av vapen, två hästar och brädspel som visar på att hon måste ha varit officer och arbetade med strategi.</a:t>
            </a:r>
          </a:p>
          <a:p>
            <a:endParaRPr lang="sv-SE" dirty="0"/>
          </a:p>
        </p:txBody>
      </p:sp>
      <p:sp>
        <p:nvSpPr>
          <p:cNvPr id="4" name="Slide Number Placeholder 3"/>
          <p:cNvSpPr>
            <a:spLocks noGrp="1"/>
          </p:cNvSpPr>
          <p:nvPr>
            <p:ph type="sldNum" sz="quarter" idx="10"/>
          </p:nvPr>
        </p:nvSpPr>
        <p:spPr/>
        <p:txBody>
          <a:bodyPr/>
          <a:lstStyle/>
          <a:p>
            <a:fld id="{8CC22294-57B6-4EED-A275-0F15186C8DA2}" type="slidenum">
              <a:rPr lang="sv-SE" smtClean="0"/>
              <a:t>10</a:t>
            </a:fld>
            <a:endParaRPr lang="sv-SE"/>
          </a:p>
        </p:txBody>
      </p:sp>
    </p:spTree>
    <p:extLst>
      <p:ext uri="{BB962C8B-B14F-4D97-AF65-F5344CB8AC3E}">
        <p14:creationId xmlns:p14="http://schemas.microsoft.com/office/powerpoint/2010/main" val="2903915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69160FE6-FF56-4D89-BF28-1C69E16F391D}" type="datetimeFigureOut">
              <a:rPr lang="sv-SE" smtClean="0"/>
              <a:t>2025-12-10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15F2C69-D713-47E5-8CD5-336519E991BA}" type="slidenum">
              <a:rPr lang="sv-SE" smtClean="0"/>
              <a:t>‹#›</a:t>
            </a:fld>
            <a:endParaRPr lang="sv-SE"/>
          </a:p>
        </p:txBody>
      </p:sp>
    </p:spTree>
    <p:extLst>
      <p:ext uri="{BB962C8B-B14F-4D97-AF65-F5344CB8AC3E}">
        <p14:creationId xmlns:p14="http://schemas.microsoft.com/office/powerpoint/2010/main" val="1764576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9160FE6-FF56-4D89-BF28-1C69E16F391D}" type="datetimeFigureOut">
              <a:rPr lang="sv-SE" smtClean="0"/>
              <a:t>2025-12-10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15F2C69-D713-47E5-8CD5-336519E991BA}" type="slidenum">
              <a:rPr lang="sv-SE" smtClean="0"/>
              <a:t>‹#›</a:t>
            </a:fld>
            <a:endParaRPr lang="sv-SE"/>
          </a:p>
        </p:txBody>
      </p:sp>
    </p:spTree>
    <p:extLst>
      <p:ext uri="{BB962C8B-B14F-4D97-AF65-F5344CB8AC3E}">
        <p14:creationId xmlns:p14="http://schemas.microsoft.com/office/powerpoint/2010/main" val="2137222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9160FE6-FF56-4D89-BF28-1C69E16F391D}" type="datetimeFigureOut">
              <a:rPr lang="sv-SE" smtClean="0"/>
              <a:t>2025-12-10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15F2C69-D713-47E5-8CD5-336519E991BA}" type="slidenum">
              <a:rPr lang="sv-SE" smtClean="0"/>
              <a:t>‹#›</a:t>
            </a:fld>
            <a:endParaRPr lang="sv-SE"/>
          </a:p>
        </p:txBody>
      </p:sp>
    </p:spTree>
    <p:extLst>
      <p:ext uri="{BB962C8B-B14F-4D97-AF65-F5344CB8AC3E}">
        <p14:creationId xmlns:p14="http://schemas.microsoft.com/office/powerpoint/2010/main" val="3956285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9160FE6-FF56-4D89-BF28-1C69E16F391D}" type="datetimeFigureOut">
              <a:rPr lang="sv-SE" smtClean="0"/>
              <a:t>2025-12-10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15F2C69-D713-47E5-8CD5-336519E991BA}" type="slidenum">
              <a:rPr lang="sv-SE" smtClean="0"/>
              <a:t>‹#›</a:t>
            </a:fld>
            <a:endParaRPr lang="sv-SE"/>
          </a:p>
        </p:txBody>
      </p:sp>
    </p:spTree>
    <p:extLst>
      <p:ext uri="{BB962C8B-B14F-4D97-AF65-F5344CB8AC3E}">
        <p14:creationId xmlns:p14="http://schemas.microsoft.com/office/powerpoint/2010/main" val="56700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69160FE6-FF56-4D89-BF28-1C69E16F391D}" type="datetimeFigureOut">
              <a:rPr lang="sv-SE" smtClean="0"/>
              <a:t>2025-12-10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15F2C69-D713-47E5-8CD5-336519E991BA}" type="slidenum">
              <a:rPr lang="sv-SE" smtClean="0"/>
              <a:t>‹#›</a:t>
            </a:fld>
            <a:endParaRPr lang="sv-SE"/>
          </a:p>
        </p:txBody>
      </p:sp>
    </p:spTree>
    <p:extLst>
      <p:ext uri="{BB962C8B-B14F-4D97-AF65-F5344CB8AC3E}">
        <p14:creationId xmlns:p14="http://schemas.microsoft.com/office/powerpoint/2010/main" val="388256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69160FE6-FF56-4D89-BF28-1C69E16F391D}" type="datetimeFigureOut">
              <a:rPr lang="sv-SE" smtClean="0"/>
              <a:t>2025-12-10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15F2C69-D713-47E5-8CD5-336519E991BA}" type="slidenum">
              <a:rPr lang="sv-SE" smtClean="0"/>
              <a:t>‹#›</a:t>
            </a:fld>
            <a:endParaRPr lang="sv-SE"/>
          </a:p>
        </p:txBody>
      </p:sp>
    </p:spTree>
    <p:extLst>
      <p:ext uri="{BB962C8B-B14F-4D97-AF65-F5344CB8AC3E}">
        <p14:creationId xmlns:p14="http://schemas.microsoft.com/office/powerpoint/2010/main" val="123576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69160FE6-FF56-4D89-BF28-1C69E16F391D}" type="datetimeFigureOut">
              <a:rPr lang="sv-SE" smtClean="0"/>
              <a:t>2025-12-10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A15F2C69-D713-47E5-8CD5-336519E991BA}" type="slidenum">
              <a:rPr lang="sv-SE" smtClean="0"/>
              <a:t>‹#›</a:t>
            </a:fld>
            <a:endParaRPr lang="sv-SE"/>
          </a:p>
        </p:txBody>
      </p:sp>
    </p:spTree>
    <p:extLst>
      <p:ext uri="{BB962C8B-B14F-4D97-AF65-F5344CB8AC3E}">
        <p14:creationId xmlns:p14="http://schemas.microsoft.com/office/powerpoint/2010/main" val="267618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69160FE6-FF56-4D89-BF28-1C69E16F391D}" type="datetimeFigureOut">
              <a:rPr lang="sv-SE" smtClean="0"/>
              <a:t>2025-12-10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15F2C69-D713-47E5-8CD5-336519E991BA}" type="slidenum">
              <a:rPr lang="sv-SE" smtClean="0"/>
              <a:t>‹#›</a:t>
            </a:fld>
            <a:endParaRPr lang="sv-SE"/>
          </a:p>
        </p:txBody>
      </p:sp>
    </p:spTree>
    <p:extLst>
      <p:ext uri="{BB962C8B-B14F-4D97-AF65-F5344CB8AC3E}">
        <p14:creationId xmlns:p14="http://schemas.microsoft.com/office/powerpoint/2010/main" val="654073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9160FE6-FF56-4D89-BF28-1C69E16F391D}" type="datetimeFigureOut">
              <a:rPr lang="sv-SE" smtClean="0"/>
              <a:t>2025-12-10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A15F2C69-D713-47E5-8CD5-336519E991BA}" type="slidenum">
              <a:rPr lang="sv-SE" smtClean="0"/>
              <a:t>‹#›</a:t>
            </a:fld>
            <a:endParaRPr lang="sv-SE"/>
          </a:p>
        </p:txBody>
      </p:sp>
    </p:spTree>
    <p:extLst>
      <p:ext uri="{BB962C8B-B14F-4D97-AF65-F5344CB8AC3E}">
        <p14:creationId xmlns:p14="http://schemas.microsoft.com/office/powerpoint/2010/main" val="3204648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69160FE6-FF56-4D89-BF28-1C69E16F391D}" type="datetimeFigureOut">
              <a:rPr lang="sv-SE" smtClean="0"/>
              <a:t>2025-12-10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15F2C69-D713-47E5-8CD5-336519E991BA}" type="slidenum">
              <a:rPr lang="sv-SE" smtClean="0"/>
              <a:t>‹#›</a:t>
            </a:fld>
            <a:endParaRPr lang="sv-SE"/>
          </a:p>
        </p:txBody>
      </p:sp>
    </p:spTree>
    <p:extLst>
      <p:ext uri="{BB962C8B-B14F-4D97-AF65-F5344CB8AC3E}">
        <p14:creationId xmlns:p14="http://schemas.microsoft.com/office/powerpoint/2010/main" val="2128102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69160FE6-FF56-4D89-BF28-1C69E16F391D}" type="datetimeFigureOut">
              <a:rPr lang="sv-SE" smtClean="0"/>
              <a:t>2025-12-10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15F2C69-D713-47E5-8CD5-336519E991BA}" type="slidenum">
              <a:rPr lang="sv-SE" smtClean="0"/>
              <a:t>‹#›</a:t>
            </a:fld>
            <a:endParaRPr lang="sv-SE"/>
          </a:p>
        </p:txBody>
      </p:sp>
    </p:spTree>
    <p:extLst>
      <p:ext uri="{BB962C8B-B14F-4D97-AF65-F5344CB8AC3E}">
        <p14:creationId xmlns:p14="http://schemas.microsoft.com/office/powerpoint/2010/main" val="2872852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alpha val="80000"/>
          </a:schemeClr>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60FE6-FF56-4D89-BF28-1C69E16F391D}" type="datetimeFigureOut">
              <a:rPr lang="sv-SE" smtClean="0"/>
              <a:t>2025-12-10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5F2C69-D713-47E5-8CD5-336519E991BA}" type="slidenum">
              <a:rPr lang="sv-SE" smtClean="0"/>
              <a:t>‹#›</a:t>
            </a:fld>
            <a:endParaRPr lang="sv-SE"/>
          </a:p>
        </p:txBody>
      </p:sp>
    </p:spTree>
    <p:extLst>
      <p:ext uri="{BB962C8B-B14F-4D97-AF65-F5344CB8AC3E}">
        <p14:creationId xmlns:p14="http://schemas.microsoft.com/office/powerpoint/2010/main" val="3835416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alpha val="80000"/>
          </a:srgbClr>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   Vikingatid, Medeltid,</a:t>
            </a:r>
            <a:br>
              <a:rPr lang="sv-SE" dirty="0"/>
            </a:br>
            <a:r>
              <a:rPr lang="sv-SE" dirty="0" err="1"/>
              <a:t>Vasatid</a:t>
            </a:r>
            <a:r>
              <a:rPr lang="sv-SE" dirty="0"/>
              <a:t> &amp; </a:t>
            </a:r>
            <a:r>
              <a:rPr lang="sv-SE" dirty="0" err="1"/>
              <a:t>Stormakstid</a:t>
            </a:r>
            <a:endParaRPr lang="sv-SE" dirty="0"/>
          </a:p>
        </p:txBody>
      </p:sp>
      <p:sp>
        <p:nvSpPr>
          <p:cNvPr id="3" name="Underrubrik 2"/>
          <p:cNvSpPr>
            <a:spLocks noGrp="1"/>
          </p:cNvSpPr>
          <p:nvPr>
            <p:ph type="subTitle" idx="1"/>
          </p:nvPr>
        </p:nvSpPr>
        <p:spPr/>
        <p:txBody>
          <a:bodyPr/>
          <a:lstStyle/>
          <a:p>
            <a:endParaRPr lang="sv-S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824" y="332656"/>
            <a:ext cx="3185095" cy="1905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723" y="3844172"/>
            <a:ext cx="7767288" cy="1764000"/>
          </a:xfrm>
          <a:prstGeom prst="rect">
            <a:avLst/>
          </a:prstGeom>
        </p:spPr>
      </p:pic>
    </p:spTree>
    <p:extLst>
      <p:ext uri="{BB962C8B-B14F-4D97-AF65-F5344CB8AC3E}">
        <p14:creationId xmlns:p14="http://schemas.microsoft.com/office/powerpoint/2010/main" val="687356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b="1" dirty="0"/>
              <a:t>Nytt DNA-test 2017</a:t>
            </a:r>
            <a:br>
              <a:rPr lang="sv-SE" b="1" dirty="0"/>
            </a:br>
            <a:r>
              <a:rPr lang="sv-SE" b="1" dirty="0"/>
              <a:t>Forskare: Vikingakrigare var en kvinna</a:t>
            </a:r>
            <a:endParaRPr lang="sv-SE"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1417638"/>
            <a:ext cx="7872000" cy="4428000"/>
          </a:xfrm>
        </p:spPr>
      </p:pic>
    </p:spTree>
    <p:extLst>
      <p:ext uri="{BB962C8B-B14F-4D97-AF65-F5344CB8AC3E}">
        <p14:creationId xmlns:p14="http://schemas.microsoft.com/office/powerpoint/2010/main" val="1292811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alpha val="80000"/>
          </a:srgb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Religion: ASATRO </a:t>
            </a:r>
            <a:br>
              <a:rPr lang="sv-SE" dirty="0"/>
            </a:br>
            <a:r>
              <a:rPr lang="sv-SE" dirty="0"/>
              <a:t>Odin och hästen Sleipner</a:t>
            </a:r>
          </a:p>
        </p:txBody>
      </p:sp>
      <p:pic>
        <p:nvPicPr>
          <p:cNvPr id="4098" name="Picture 2" descr="E:\STORE N GO\Lektionsbilder epoker\Nordisk medeltid\Odins ritt på Sleipn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2059781"/>
            <a:ext cx="5181600" cy="36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876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alpha val="80000"/>
          </a:srgb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Runskrift, Runsten från Östergötland</a:t>
            </a:r>
          </a:p>
        </p:txBody>
      </p:sp>
      <p:pic>
        <p:nvPicPr>
          <p:cNvPr id="5122" name="Picture 2" descr="E:\STORE N GO\Lektionsbilder epoker\Nordisk medeltid\,Östergötlan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4764" y="1600200"/>
            <a:ext cx="339447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860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Ales stenar, Kåseberga, Skåne </a:t>
            </a:r>
            <a:br>
              <a:rPr lang="sv-SE" dirty="0"/>
            </a:br>
            <a:endParaRPr lang="sv-SE" dirty="0"/>
          </a:p>
        </p:txBody>
      </p:sp>
      <p:pic>
        <p:nvPicPr>
          <p:cNvPr id="6146" name="Picture 2" descr="E:\STORE N GO\Lektionsbilder epoker\Nordisk medeltid\400px-Ales_stenar_bre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2996952"/>
            <a:ext cx="7107709" cy="27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433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51000"/>
          </a:scheme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”Mellantid” –Asatro/ Kristendom </a:t>
            </a:r>
            <a:br>
              <a:rPr lang="sv-SE" dirty="0"/>
            </a:br>
            <a:r>
              <a:rPr lang="sv-SE" dirty="0"/>
              <a:t>Midvinterblot – Julaftons tid</a:t>
            </a:r>
          </a:p>
        </p:txBody>
      </p:sp>
      <p:pic>
        <p:nvPicPr>
          <p:cNvPr id="8194" name="Picture 2" descr="E:\STORE N GO\Lektionsbilder epoker\Nordisk medeltid\1000-talet, runsten m kor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417638"/>
            <a:ext cx="3969000" cy="52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082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088889-CB69-4169-A02F-BD73042DB6F7}"/>
              </a:ext>
            </a:extLst>
          </p:cNvPr>
          <p:cNvSpPr>
            <a:spLocks noGrp="1"/>
          </p:cNvSpPr>
          <p:nvPr>
            <p:ph type="title"/>
          </p:nvPr>
        </p:nvSpPr>
        <p:spPr/>
        <p:txBody>
          <a:bodyPr/>
          <a:lstStyle/>
          <a:p>
            <a:endParaRPr lang="sv-SE"/>
          </a:p>
        </p:txBody>
      </p:sp>
      <p:pic>
        <p:nvPicPr>
          <p:cNvPr id="3" name="Bildobjekt 2">
            <a:extLst>
              <a:ext uri="{FF2B5EF4-FFF2-40B4-BE49-F238E27FC236}">
                <a16:creationId xmlns:a16="http://schemas.microsoft.com/office/drawing/2014/main" id="{2379D05E-25AD-4F0B-BDAF-647F943EBFA6}"/>
              </a:ext>
            </a:extLst>
          </p:cNvPr>
          <p:cNvPicPr>
            <a:picLocks noChangeAspect="1"/>
          </p:cNvPicPr>
          <p:nvPr/>
        </p:nvPicPr>
        <p:blipFill>
          <a:blip r:embed="rId2"/>
          <a:stretch>
            <a:fillRect/>
          </a:stretch>
        </p:blipFill>
        <p:spPr>
          <a:xfrm>
            <a:off x="156000" y="-171400"/>
            <a:ext cx="8832000" cy="6624000"/>
          </a:xfrm>
          <a:prstGeom prst="rect">
            <a:avLst/>
          </a:prstGeom>
          <a:gradFill flip="none" rotWithShape="1">
            <a:gsLst>
              <a:gs pos="55722">
                <a:schemeClr val="bg2">
                  <a:lumMod val="50000"/>
                </a:schemeClr>
              </a:gs>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r="100000" b="100000"/>
            </a:path>
            <a:tileRect l="-100000" t="-100000"/>
          </a:gradFill>
          <a:effectLst>
            <a:outerShdw blurRad="50800" dist="50800" dir="5400000" algn="ctr" rotWithShape="0">
              <a:schemeClr val="bg1"/>
            </a:outerShdw>
          </a:effectLst>
        </p:spPr>
      </p:pic>
    </p:spTree>
    <p:extLst>
      <p:ext uri="{BB962C8B-B14F-4D97-AF65-F5344CB8AC3E}">
        <p14:creationId xmlns:p14="http://schemas.microsoft.com/office/powerpoint/2010/main" val="431197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DDC11F-04C5-4A91-900D-5E8663DB20EE}"/>
              </a:ext>
            </a:extLst>
          </p:cNvPr>
          <p:cNvSpPr>
            <a:spLocks noGrp="1"/>
          </p:cNvSpPr>
          <p:nvPr>
            <p:ph type="title"/>
          </p:nvPr>
        </p:nvSpPr>
        <p:spPr/>
        <p:txBody>
          <a:bodyPr/>
          <a:lstStyle/>
          <a:p>
            <a:endParaRPr lang="sv-SE"/>
          </a:p>
        </p:txBody>
      </p:sp>
      <p:pic>
        <p:nvPicPr>
          <p:cNvPr id="3" name="Bildobjekt 2">
            <a:extLst>
              <a:ext uri="{FF2B5EF4-FFF2-40B4-BE49-F238E27FC236}">
                <a16:creationId xmlns:a16="http://schemas.microsoft.com/office/drawing/2014/main" id="{D08F0EDE-39EF-430D-A1B2-DA35CD7605F6}"/>
              </a:ext>
            </a:extLst>
          </p:cNvPr>
          <p:cNvPicPr>
            <a:picLocks noChangeAspect="1"/>
          </p:cNvPicPr>
          <p:nvPr/>
        </p:nvPicPr>
        <p:blipFill>
          <a:blip r:embed="rId2"/>
          <a:stretch>
            <a:fillRect/>
          </a:stretch>
        </p:blipFill>
        <p:spPr>
          <a:xfrm>
            <a:off x="0" y="-25963"/>
            <a:ext cx="8304000" cy="6228000"/>
          </a:xfrm>
          <a:prstGeom prst="rect">
            <a:avLst/>
          </a:prstGeom>
        </p:spPr>
      </p:pic>
    </p:spTree>
    <p:extLst>
      <p:ext uri="{BB962C8B-B14F-4D97-AF65-F5344CB8AC3E}">
        <p14:creationId xmlns:p14="http://schemas.microsoft.com/office/powerpoint/2010/main" val="4264540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547F70-B1B7-49EB-205B-8D519151BC81}"/>
              </a:ext>
            </a:extLst>
          </p:cNvPr>
          <p:cNvSpPr>
            <a:spLocks noGrp="1"/>
          </p:cNvSpPr>
          <p:nvPr>
            <p:ph type="title"/>
          </p:nvPr>
        </p:nvSpPr>
        <p:spPr/>
        <p:txBody>
          <a:bodyPr/>
          <a:lstStyle/>
          <a:p>
            <a:r>
              <a:rPr lang="sv-SE" dirty="0"/>
              <a:t>Äldre Västgötalagen 1225</a:t>
            </a:r>
          </a:p>
        </p:txBody>
      </p:sp>
      <p:pic>
        <p:nvPicPr>
          <p:cNvPr id="1026" name="Picture 2" descr="Äldre Västgötalagen finns nu online | Historiskt">
            <a:extLst>
              <a:ext uri="{FF2B5EF4-FFF2-40B4-BE49-F238E27FC236}">
                <a16:creationId xmlns:a16="http://schemas.microsoft.com/office/drawing/2014/main" id="{1EFF6DAC-2A92-88A1-5F18-8738A4AA83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3552021" cy="4525963"/>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4F5D6F8A-FE97-7E7E-8334-7611420076F6}"/>
              </a:ext>
            </a:extLst>
          </p:cNvPr>
          <p:cNvPicPr>
            <a:picLocks noChangeAspect="1"/>
          </p:cNvPicPr>
          <p:nvPr/>
        </p:nvPicPr>
        <p:blipFill>
          <a:blip r:embed="rId3"/>
          <a:stretch>
            <a:fillRect/>
          </a:stretch>
        </p:blipFill>
        <p:spPr>
          <a:xfrm>
            <a:off x="4692389" y="1484784"/>
            <a:ext cx="4271082" cy="4680520"/>
          </a:xfrm>
          <a:prstGeom prst="rect">
            <a:avLst/>
          </a:prstGeom>
        </p:spPr>
      </p:pic>
    </p:spTree>
    <p:extLst>
      <p:ext uri="{BB962C8B-B14F-4D97-AF65-F5344CB8AC3E}">
        <p14:creationId xmlns:p14="http://schemas.microsoft.com/office/powerpoint/2010/main" val="3909497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33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B7BA9D-49C3-463F-89AB-2A0807783458}"/>
              </a:ext>
            </a:extLst>
          </p:cNvPr>
          <p:cNvSpPr>
            <a:spLocks noGrp="1"/>
          </p:cNvSpPr>
          <p:nvPr>
            <p:ph type="title"/>
          </p:nvPr>
        </p:nvSpPr>
        <p:spPr/>
        <p:txBody>
          <a:bodyPr/>
          <a:lstStyle/>
          <a:p>
            <a:endParaRPr lang="sv-SE" dirty="0"/>
          </a:p>
        </p:txBody>
      </p:sp>
      <p:sp>
        <p:nvSpPr>
          <p:cNvPr id="3" name="Title 1">
            <a:extLst>
              <a:ext uri="{FF2B5EF4-FFF2-40B4-BE49-F238E27FC236}">
                <a16:creationId xmlns:a16="http://schemas.microsoft.com/office/drawing/2014/main" id="{27558FF7-35CB-4317-B8AD-A1FDDB1EE760}"/>
              </a:ext>
            </a:extLst>
          </p:cNvPr>
          <p:cNvSpPr txBox="1">
            <a:spLocks/>
          </p:cNvSpPr>
          <p:nvPr/>
        </p:nvSpPr>
        <p:spPr>
          <a:xfrm>
            <a:off x="395536" y="18864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baseline="0" noProof="0" dirty="0">
                <a:ln>
                  <a:noFill/>
                </a:ln>
                <a:solidFill>
                  <a:sysClr val="windowText" lastClr="000000"/>
                </a:solidFill>
                <a:effectLst/>
                <a:uLnTx/>
                <a:uFillTx/>
                <a:latin typeface="Calibri"/>
                <a:ea typeface="+mj-ea"/>
                <a:cs typeface="+mj-cs"/>
              </a:rPr>
              <a:t>Feodalism</a:t>
            </a:r>
          </a:p>
        </p:txBody>
      </p:sp>
      <p:pic>
        <p:nvPicPr>
          <p:cNvPr id="4" name="Bildobjekt 3">
            <a:extLst>
              <a:ext uri="{FF2B5EF4-FFF2-40B4-BE49-F238E27FC236}">
                <a16:creationId xmlns:a16="http://schemas.microsoft.com/office/drawing/2014/main" id="{9D694034-9F79-447A-A1B7-B2E9A357B93B}"/>
              </a:ext>
            </a:extLst>
          </p:cNvPr>
          <p:cNvPicPr>
            <a:picLocks noChangeAspect="1"/>
          </p:cNvPicPr>
          <p:nvPr/>
        </p:nvPicPr>
        <p:blipFill>
          <a:blip r:embed="rId2"/>
          <a:stretch>
            <a:fillRect/>
          </a:stretch>
        </p:blipFill>
        <p:spPr>
          <a:xfrm>
            <a:off x="2743028" y="1737212"/>
            <a:ext cx="4670273" cy="4320000"/>
          </a:xfrm>
          <a:prstGeom prst="rect">
            <a:avLst/>
          </a:prstGeom>
        </p:spPr>
      </p:pic>
    </p:spTree>
    <p:extLst>
      <p:ext uri="{BB962C8B-B14F-4D97-AF65-F5344CB8AC3E}">
        <p14:creationId xmlns:p14="http://schemas.microsoft.com/office/powerpoint/2010/main" val="3613665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C4F62B-14B1-8D3E-55CF-CA3625A4E125}"/>
              </a:ext>
            </a:extLst>
          </p:cNvPr>
          <p:cNvSpPr>
            <a:spLocks noGrp="1"/>
          </p:cNvSpPr>
          <p:nvPr>
            <p:ph type="title"/>
          </p:nvPr>
        </p:nvSpPr>
        <p:spPr/>
        <p:txBody>
          <a:bodyPr/>
          <a:lstStyle/>
          <a:p>
            <a:r>
              <a:rPr lang="sv-SE" dirty="0"/>
              <a:t>Makt Kungar och Kyrkan…</a:t>
            </a:r>
          </a:p>
        </p:txBody>
      </p:sp>
      <p:sp>
        <p:nvSpPr>
          <p:cNvPr id="3" name="Platshållare för innehåll 2">
            <a:extLst>
              <a:ext uri="{FF2B5EF4-FFF2-40B4-BE49-F238E27FC236}">
                <a16:creationId xmlns:a16="http://schemas.microsoft.com/office/drawing/2014/main" id="{AFD22225-FF0B-94CB-A0EC-4EFD84834A39}"/>
              </a:ext>
            </a:extLst>
          </p:cNvPr>
          <p:cNvSpPr>
            <a:spLocks noGrp="1"/>
          </p:cNvSpPr>
          <p:nvPr>
            <p:ph idx="1"/>
          </p:nvPr>
        </p:nvSpPr>
        <p:spPr/>
        <p:txBody>
          <a:bodyPr/>
          <a:lstStyle/>
          <a:p>
            <a:r>
              <a:rPr lang="sv-SE" b="1" dirty="0"/>
              <a:t>Birger Jarl</a:t>
            </a:r>
            <a:r>
              <a:rPr lang="sv-SE" dirty="0"/>
              <a:t>,( 1248-1366) ”Jarl”- ämbete, adel, nära kungen…</a:t>
            </a:r>
          </a:p>
          <a:p>
            <a:r>
              <a:rPr lang="sv-SE" b="1" i="1" dirty="0"/>
              <a:t>Birger Magnusson</a:t>
            </a:r>
            <a:r>
              <a:rPr lang="sv-SE" dirty="0"/>
              <a:t>, son till Birger/Ingeborg= </a:t>
            </a:r>
            <a:r>
              <a:rPr lang="sv-SE" b="1" dirty="0"/>
              <a:t>Magnus Ladulås</a:t>
            </a:r>
            <a:r>
              <a:rPr lang="sv-SE" dirty="0"/>
              <a:t>. Alsnö stadgar 1280</a:t>
            </a:r>
          </a:p>
          <a:p>
            <a:r>
              <a:rPr lang="sv-SE" dirty="0"/>
              <a:t> </a:t>
            </a:r>
            <a:r>
              <a:rPr lang="sv-SE" b="1" dirty="0"/>
              <a:t>Magnus Eriksson</a:t>
            </a:r>
            <a:r>
              <a:rPr lang="sv-SE" dirty="0"/>
              <a:t>+ Blanka av Namur, 1350 Landslag, kung 1319-1355</a:t>
            </a:r>
          </a:p>
          <a:p>
            <a:r>
              <a:rPr lang="sv-SE" dirty="0"/>
              <a:t>Eriksson – </a:t>
            </a:r>
            <a:r>
              <a:rPr lang="sv-SE" b="1" dirty="0"/>
              <a:t>Heliga Birgitta</a:t>
            </a:r>
            <a:r>
              <a:rPr lang="sv-SE" dirty="0"/>
              <a:t>= konflikt! </a:t>
            </a:r>
            <a:br>
              <a:rPr lang="sv-SE" dirty="0"/>
            </a:br>
            <a:endParaRPr lang="sv-SE" dirty="0"/>
          </a:p>
        </p:txBody>
      </p:sp>
    </p:spTree>
    <p:extLst>
      <p:ext uri="{BB962C8B-B14F-4D97-AF65-F5344CB8AC3E}">
        <p14:creationId xmlns:p14="http://schemas.microsoft.com/office/powerpoint/2010/main" val="3577356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alpha val="80000"/>
          </a:srgb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1. Vikingatid – medeltid </a:t>
            </a:r>
          </a:p>
        </p:txBody>
      </p:sp>
      <p:sp>
        <p:nvSpPr>
          <p:cNvPr id="3" name="Platshållare för innehåll 2"/>
          <p:cNvSpPr>
            <a:spLocks noGrp="1"/>
          </p:cNvSpPr>
          <p:nvPr>
            <p:ph idx="1"/>
          </p:nvPr>
        </p:nvSpPr>
        <p:spPr/>
        <p:txBody>
          <a:bodyPr/>
          <a:lstStyle/>
          <a:p>
            <a:endParaRPr lang="sv-SE" dirty="0"/>
          </a:p>
        </p:txBody>
      </p:sp>
      <p:pic>
        <p:nvPicPr>
          <p:cNvPr id="1026" name="Picture 2" descr="E:\STORE N GO\Lektionsbilder epoker\Nordisk medeltid\medeltid-norde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4392"/>
            <a:ext cx="9144000" cy="1869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963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59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6735EB-47BA-4788-AF95-A4E1758D71ED}"/>
              </a:ext>
            </a:extLst>
          </p:cNvPr>
          <p:cNvSpPr>
            <a:spLocks noGrp="1"/>
          </p:cNvSpPr>
          <p:nvPr>
            <p:ph type="title"/>
          </p:nvPr>
        </p:nvSpPr>
        <p:spPr/>
        <p:txBody>
          <a:bodyPr>
            <a:normAutofit fontScale="90000"/>
          </a:bodyPr>
          <a:lstStyle/>
          <a:p>
            <a:r>
              <a:rPr lang="sv-SE" b="1" dirty="0"/>
              <a:t>1280 Alsnö stadgar </a:t>
            </a:r>
            <a:br>
              <a:rPr lang="sv-SE" b="1" dirty="0"/>
            </a:br>
            <a:r>
              <a:rPr lang="sv-SE" dirty="0"/>
              <a:t>Kung Magnus Ladulås </a:t>
            </a:r>
          </a:p>
        </p:txBody>
      </p:sp>
      <p:sp>
        <p:nvSpPr>
          <p:cNvPr id="6" name="Platshållare för innehåll 5">
            <a:extLst>
              <a:ext uri="{FF2B5EF4-FFF2-40B4-BE49-F238E27FC236}">
                <a16:creationId xmlns:a16="http://schemas.microsoft.com/office/drawing/2014/main" id="{24654499-025D-4CEE-BD03-5D40FEACC5D7}"/>
              </a:ext>
            </a:extLst>
          </p:cNvPr>
          <p:cNvSpPr>
            <a:spLocks noGrp="1"/>
          </p:cNvSpPr>
          <p:nvPr>
            <p:ph idx="1"/>
          </p:nvPr>
        </p:nvSpPr>
        <p:spPr/>
        <p:txBody>
          <a:bodyPr>
            <a:normAutofit lnSpcReduction="10000"/>
          </a:bodyPr>
          <a:lstStyle/>
          <a:p>
            <a:pPr lvl="0"/>
            <a:r>
              <a:rPr lang="sv-SE" dirty="0">
                <a:solidFill>
                  <a:prstClr val="black"/>
                </a:solidFill>
              </a:rPr>
              <a:t>Avskaffar </a:t>
            </a:r>
            <a:r>
              <a:rPr lang="sv-SE" b="1" dirty="0">
                <a:solidFill>
                  <a:prstClr val="black"/>
                </a:solidFill>
              </a:rPr>
              <a:t>Hird </a:t>
            </a:r>
            <a:r>
              <a:rPr lang="sv-SE" dirty="0">
                <a:solidFill>
                  <a:prstClr val="black"/>
                </a:solidFill>
              </a:rPr>
              <a:t>(hushållsfölje, s k kungens knektar och </a:t>
            </a:r>
            <a:r>
              <a:rPr lang="sv-SE" b="1" dirty="0">
                <a:solidFill>
                  <a:prstClr val="black"/>
                </a:solidFill>
              </a:rPr>
              <a:t>Ledung</a:t>
            </a:r>
            <a:r>
              <a:rPr lang="sv-SE" dirty="0">
                <a:solidFill>
                  <a:prstClr val="black"/>
                </a:solidFill>
              </a:rPr>
              <a:t>( sjöflotta).</a:t>
            </a:r>
          </a:p>
          <a:p>
            <a:pPr lvl="0"/>
            <a:r>
              <a:rPr lang="sv-SE" b="1" dirty="0">
                <a:solidFill>
                  <a:prstClr val="black"/>
                </a:solidFill>
              </a:rPr>
              <a:t>Alsnö </a:t>
            </a:r>
            <a:r>
              <a:rPr lang="sv-SE" b="1" dirty="0" err="1">
                <a:solidFill>
                  <a:prstClr val="black"/>
                </a:solidFill>
              </a:rPr>
              <a:t>stagdar</a:t>
            </a:r>
            <a:r>
              <a:rPr lang="sv-SE" b="1" dirty="0">
                <a:solidFill>
                  <a:prstClr val="black"/>
                </a:solidFill>
              </a:rPr>
              <a:t> </a:t>
            </a:r>
            <a:r>
              <a:rPr lang="sv-SE" dirty="0">
                <a:solidFill>
                  <a:prstClr val="black"/>
                </a:solidFill>
              </a:rPr>
              <a:t>: </a:t>
            </a:r>
            <a:r>
              <a:rPr lang="sv-SE" b="1" dirty="0">
                <a:solidFill>
                  <a:prstClr val="black"/>
                </a:solidFill>
              </a:rPr>
              <a:t>frälse-ofrälse</a:t>
            </a:r>
          </a:p>
          <a:p>
            <a:pPr marL="0" lvl="0" indent="0">
              <a:buNone/>
            </a:pPr>
            <a:r>
              <a:rPr lang="sv-SE" dirty="0">
                <a:solidFill>
                  <a:prstClr val="black"/>
                </a:solidFill>
              </a:rPr>
              <a:t>    Fasta skatter    ( ofrälse)</a:t>
            </a:r>
          </a:p>
          <a:p>
            <a:pPr marL="0" lvl="0" indent="0">
              <a:buNone/>
            </a:pPr>
            <a:r>
              <a:rPr lang="sv-SE" dirty="0">
                <a:solidFill>
                  <a:prstClr val="black"/>
                </a:solidFill>
              </a:rPr>
              <a:t>    Borgar med vidhängande </a:t>
            </a:r>
            <a:r>
              <a:rPr lang="sv-SE" dirty="0" err="1">
                <a:solidFill>
                  <a:prstClr val="black"/>
                </a:solidFill>
              </a:rPr>
              <a:t>slottslän</a:t>
            </a:r>
            <a:r>
              <a:rPr lang="sv-SE" dirty="0">
                <a:solidFill>
                  <a:prstClr val="black"/>
                </a:solidFill>
              </a:rPr>
              <a:t>  (frälse)</a:t>
            </a:r>
          </a:p>
          <a:p>
            <a:pPr marL="0" lvl="0" indent="0">
              <a:buNone/>
            </a:pPr>
            <a:r>
              <a:rPr lang="sv-SE" dirty="0">
                <a:solidFill>
                  <a:prstClr val="black"/>
                </a:solidFill>
              </a:rPr>
              <a:t>    Militära tjänstgöringsplikt för kung (frälse) </a:t>
            </a:r>
          </a:p>
          <a:p>
            <a:pPr lvl="0"/>
            <a:r>
              <a:rPr lang="sv-SE" b="1" dirty="0">
                <a:solidFill>
                  <a:prstClr val="black"/>
                </a:solidFill>
              </a:rPr>
              <a:t>Skattepliktiga</a:t>
            </a:r>
            <a:r>
              <a:rPr lang="sv-SE" dirty="0">
                <a:solidFill>
                  <a:prstClr val="black"/>
                </a:solidFill>
              </a:rPr>
              <a:t>( folket, ofrälse)</a:t>
            </a:r>
          </a:p>
          <a:p>
            <a:pPr marL="0" lvl="0" indent="0">
              <a:buNone/>
            </a:pPr>
            <a:r>
              <a:rPr lang="sv-SE" dirty="0">
                <a:solidFill>
                  <a:prstClr val="black"/>
                </a:solidFill>
              </a:rPr>
              <a:t>     - </a:t>
            </a:r>
            <a:r>
              <a:rPr lang="sv-SE" b="1" dirty="0">
                <a:solidFill>
                  <a:prstClr val="black"/>
                </a:solidFill>
              </a:rPr>
              <a:t>skattebefriade</a:t>
            </a:r>
            <a:r>
              <a:rPr lang="sv-SE" dirty="0">
                <a:solidFill>
                  <a:prstClr val="black"/>
                </a:solidFill>
              </a:rPr>
              <a:t> ( adeln, frälse)</a:t>
            </a:r>
          </a:p>
          <a:p>
            <a:endParaRPr lang="sv-SE" dirty="0"/>
          </a:p>
        </p:txBody>
      </p:sp>
    </p:spTree>
    <p:extLst>
      <p:ext uri="{BB962C8B-B14F-4D97-AF65-F5344CB8AC3E}">
        <p14:creationId xmlns:p14="http://schemas.microsoft.com/office/powerpoint/2010/main" val="293624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dirty="0"/>
          </a:p>
        </p:txBody>
      </p:sp>
      <p:pic>
        <p:nvPicPr>
          <p:cNvPr id="13314" name="Picture 2" descr="E:\STORE N GO\Lektionsbilder epoker\Nordisk medeltid\Bohus-Fastning-Kungalv-Medeltid-Historia-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938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8D59EA-AB28-AC99-FFE2-7D38AFD3EFDC}"/>
              </a:ext>
            </a:extLst>
          </p:cNvPr>
          <p:cNvSpPr>
            <a:spLocks noGrp="1"/>
          </p:cNvSpPr>
          <p:nvPr>
            <p:ph type="title"/>
          </p:nvPr>
        </p:nvSpPr>
        <p:spPr/>
        <p:txBody>
          <a:bodyPr/>
          <a:lstStyle/>
          <a:p>
            <a:r>
              <a:rPr lang="sv-SE" dirty="0"/>
              <a:t>Magnus Erikssons Landslag 1350</a:t>
            </a:r>
          </a:p>
        </p:txBody>
      </p:sp>
      <p:sp>
        <p:nvSpPr>
          <p:cNvPr id="3" name="Platshållare för innehåll 2">
            <a:extLst>
              <a:ext uri="{FF2B5EF4-FFF2-40B4-BE49-F238E27FC236}">
                <a16:creationId xmlns:a16="http://schemas.microsoft.com/office/drawing/2014/main" id="{2E5426CF-8B25-E734-9C3A-A34D1470EEA8}"/>
              </a:ext>
            </a:extLst>
          </p:cNvPr>
          <p:cNvSpPr>
            <a:spLocks noGrp="1"/>
          </p:cNvSpPr>
          <p:nvPr>
            <p:ph idx="1"/>
          </p:nvPr>
        </p:nvSpPr>
        <p:spPr/>
        <p:txBody>
          <a:bodyPr>
            <a:normAutofit lnSpcReduction="10000"/>
          </a:bodyPr>
          <a:lstStyle/>
          <a:p>
            <a:pPr algn="just"/>
            <a:r>
              <a:rPr lang="sv-SE" sz="2600" b="1" i="0" dirty="0">
                <a:solidFill>
                  <a:srgbClr val="000000"/>
                </a:solidFill>
                <a:effectLst/>
                <a:latin typeface="Georgia" panose="02040502050405020303" pitchFamily="18" charset="0"/>
              </a:rPr>
              <a:t>NYHET: EN lag för alla landskap! </a:t>
            </a:r>
          </a:p>
          <a:p>
            <a:pPr algn="just"/>
            <a:r>
              <a:rPr lang="sv-SE" sz="2600" b="0" i="0" dirty="0">
                <a:solidFill>
                  <a:srgbClr val="000000"/>
                </a:solidFill>
                <a:effectLst/>
                <a:latin typeface="Georgia" panose="02040502050405020303" pitchFamily="18" charset="0"/>
              </a:rPr>
              <a:t>I lagen står det:</a:t>
            </a:r>
          </a:p>
          <a:p>
            <a:pPr algn="l">
              <a:buFont typeface="Arial" panose="020B0604020202020204" pitchFamily="34" charset="0"/>
              <a:buChar char="•"/>
            </a:pPr>
            <a:r>
              <a:rPr lang="sv-SE" sz="2600" b="0" i="0" dirty="0">
                <a:solidFill>
                  <a:srgbClr val="000000"/>
                </a:solidFill>
                <a:effectLst/>
                <a:latin typeface="Times New Roman" panose="02020603050405020304" pitchFamily="18" charset="0"/>
              </a:rPr>
              <a:t>Hur man väljer kung och hur adelsmän och riddare ska tjäna kungen</a:t>
            </a:r>
          </a:p>
          <a:p>
            <a:pPr algn="l">
              <a:buFont typeface="Arial" panose="020B0604020202020204" pitchFamily="34" charset="0"/>
              <a:buChar char="•"/>
            </a:pPr>
            <a:r>
              <a:rPr lang="sv-SE" sz="2600" b="0" i="0" dirty="0">
                <a:solidFill>
                  <a:srgbClr val="000000"/>
                </a:solidFill>
                <a:effectLst/>
                <a:latin typeface="Times New Roman" panose="02020603050405020304" pitchFamily="18" charset="0"/>
              </a:rPr>
              <a:t>Hur man ska be om en hustru och hur </a:t>
            </a:r>
            <a:r>
              <a:rPr lang="sv-SE" sz="2600" b="0" i="0" dirty="0" err="1">
                <a:solidFill>
                  <a:srgbClr val="000000"/>
                </a:solidFill>
                <a:effectLst/>
                <a:latin typeface="Times New Roman" panose="02020603050405020304" pitchFamily="18" charset="0"/>
              </a:rPr>
              <a:t>bröllopsöl</a:t>
            </a:r>
            <a:r>
              <a:rPr lang="sv-SE" sz="2600" b="0" i="0" dirty="0">
                <a:solidFill>
                  <a:srgbClr val="000000"/>
                </a:solidFill>
                <a:effectLst/>
                <a:latin typeface="Times New Roman" panose="02020603050405020304" pitchFamily="18" charset="0"/>
              </a:rPr>
              <a:t> går till</a:t>
            </a:r>
          </a:p>
          <a:p>
            <a:pPr algn="l">
              <a:buFont typeface="Arial" panose="020B0604020202020204" pitchFamily="34" charset="0"/>
              <a:buChar char="•"/>
            </a:pPr>
            <a:r>
              <a:rPr lang="sv-SE" sz="2600" b="0" i="0" dirty="0">
                <a:solidFill>
                  <a:srgbClr val="000000"/>
                </a:solidFill>
                <a:effectLst/>
                <a:latin typeface="Times New Roman" panose="02020603050405020304" pitchFamily="18" charset="0"/>
              </a:rPr>
              <a:t>Hur arv ska fördelas</a:t>
            </a:r>
          </a:p>
          <a:p>
            <a:pPr algn="l">
              <a:buFont typeface="Arial" panose="020B0604020202020204" pitchFamily="34" charset="0"/>
              <a:buChar char="•"/>
            </a:pPr>
            <a:r>
              <a:rPr lang="sv-SE" sz="2600" b="0" i="0" dirty="0">
                <a:solidFill>
                  <a:srgbClr val="000000"/>
                </a:solidFill>
                <a:effectLst/>
                <a:latin typeface="Times New Roman" panose="02020603050405020304" pitchFamily="18" charset="0"/>
              </a:rPr>
              <a:t>Hur man köper och säljer jord</a:t>
            </a:r>
          </a:p>
          <a:p>
            <a:pPr algn="l">
              <a:buFont typeface="Arial" panose="020B0604020202020204" pitchFamily="34" charset="0"/>
              <a:buChar char="•"/>
            </a:pPr>
            <a:r>
              <a:rPr lang="sv-SE" sz="2600" b="0" i="0" dirty="0">
                <a:solidFill>
                  <a:srgbClr val="000000"/>
                </a:solidFill>
                <a:effectLst/>
                <a:latin typeface="Times New Roman" panose="02020603050405020304" pitchFamily="18" charset="0"/>
              </a:rPr>
              <a:t>Hur man bygger hus, kvarnar och broar, hur man ordnar vargskall och fångar ekorrar</a:t>
            </a:r>
          </a:p>
          <a:p>
            <a:pPr algn="l">
              <a:buFont typeface="Arial" panose="020B0604020202020204" pitchFamily="34" charset="0"/>
              <a:buChar char="•"/>
            </a:pPr>
            <a:r>
              <a:rPr lang="sv-SE" sz="2600" b="0" i="0" dirty="0">
                <a:solidFill>
                  <a:srgbClr val="000000"/>
                </a:solidFill>
                <a:effectLst/>
                <a:latin typeface="Times New Roman" panose="02020603050405020304" pitchFamily="18" charset="0"/>
              </a:rPr>
              <a:t>Hur man väljer lagman och häradshövding</a:t>
            </a:r>
          </a:p>
          <a:p>
            <a:pPr marL="0" indent="0" algn="l">
              <a:buNone/>
            </a:pPr>
            <a:endParaRPr lang="sv-SE" sz="2600" b="0" i="0" dirty="0">
              <a:solidFill>
                <a:srgbClr val="000000"/>
              </a:solidFill>
              <a:effectLst/>
              <a:latin typeface="Times New Roman" panose="02020603050405020304" pitchFamily="18" charset="0"/>
            </a:endParaRPr>
          </a:p>
          <a:p>
            <a:endParaRPr lang="sv-SE" dirty="0"/>
          </a:p>
        </p:txBody>
      </p:sp>
    </p:spTree>
    <p:extLst>
      <p:ext uri="{BB962C8B-B14F-4D97-AF65-F5344CB8AC3E}">
        <p14:creationId xmlns:p14="http://schemas.microsoft.com/office/powerpoint/2010/main" val="3517112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5D50AA-F36E-4A60-A18A-53F1A17787DB}"/>
              </a:ext>
            </a:extLst>
          </p:cNvPr>
          <p:cNvSpPr>
            <a:spLocks noGrp="1"/>
          </p:cNvSpPr>
          <p:nvPr>
            <p:ph type="title"/>
          </p:nvPr>
        </p:nvSpPr>
        <p:spPr/>
        <p:txBody>
          <a:bodyPr/>
          <a:lstStyle/>
          <a:p>
            <a:r>
              <a:rPr lang="sv-SE" dirty="0"/>
              <a:t>HELIGA BIRGITTA 1303-73</a:t>
            </a:r>
          </a:p>
        </p:txBody>
      </p:sp>
      <p:pic>
        <p:nvPicPr>
          <p:cNvPr id="3" name="Bildobjekt 2">
            <a:extLst>
              <a:ext uri="{FF2B5EF4-FFF2-40B4-BE49-F238E27FC236}">
                <a16:creationId xmlns:a16="http://schemas.microsoft.com/office/drawing/2014/main" id="{6110F8FB-C8D3-4D18-A69E-17471E2F9951}"/>
              </a:ext>
            </a:extLst>
          </p:cNvPr>
          <p:cNvPicPr>
            <a:picLocks noChangeAspect="1"/>
          </p:cNvPicPr>
          <p:nvPr/>
        </p:nvPicPr>
        <p:blipFill>
          <a:blip r:embed="rId2"/>
          <a:stretch>
            <a:fillRect/>
          </a:stretch>
        </p:blipFill>
        <p:spPr>
          <a:xfrm>
            <a:off x="323528" y="1268760"/>
            <a:ext cx="8256000" cy="6192000"/>
          </a:xfrm>
          <a:prstGeom prst="rect">
            <a:avLst/>
          </a:prstGeom>
        </p:spPr>
      </p:pic>
    </p:spTree>
    <p:extLst>
      <p:ext uri="{BB962C8B-B14F-4D97-AF65-F5344CB8AC3E}">
        <p14:creationId xmlns:p14="http://schemas.microsoft.com/office/powerpoint/2010/main" val="1271217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5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a:t>Nr 2: Drottning Margareta - </a:t>
            </a:r>
            <a:br>
              <a:rPr lang="sv-SE" dirty="0"/>
            </a:br>
            <a:r>
              <a:rPr lang="sv-SE" dirty="0"/>
              <a:t>regent över tre konungariken</a:t>
            </a:r>
            <a:br>
              <a:rPr lang="sv-SE" dirty="0"/>
            </a:br>
            <a:r>
              <a:rPr lang="sv-SE" dirty="0"/>
              <a:t>Kalmarunionen – 1397-1521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7384" y="2708920"/>
            <a:ext cx="2088000" cy="208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0720" y="3068960"/>
            <a:ext cx="2250772" cy="2232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3162300"/>
            <a:ext cx="2667000" cy="3695700"/>
          </a:xfrm>
          <a:prstGeom prst="rect">
            <a:avLst/>
          </a:prstGeom>
        </p:spPr>
      </p:pic>
    </p:spTree>
    <p:extLst>
      <p:ext uri="{BB962C8B-B14F-4D97-AF65-F5344CB8AC3E}">
        <p14:creationId xmlns:p14="http://schemas.microsoft.com/office/powerpoint/2010/main" val="565225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7691C7-3B79-4F46-B6E1-50CAABD0FC9F}"/>
              </a:ext>
            </a:extLst>
          </p:cNvPr>
          <p:cNvSpPr>
            <a:spLocks noGrp="1"/>
          </p:cNvSpPr>
          <p:nvPr>
            <p:ph type="title"/>
          </p:nvPr>
        </p:nvSpPr>
        <p:spPr/>
        <p:txBody>
          <a:bodyPr/>
          <a:lstStyle/>
          <a:p>
            <a:r>
              <a:rPr lang="sv-SE" dirty="0"/>
              <a:t>2. </a:t>
            </a:r>
            <a:r>
              <a:rPr lang="sv-SE" dirty="0" err="1"/>
              <a:t>Vasatid</a:t>
            </a:r>
            <a:r>
              <a:rPr lang="sv-SE" dirty="0"/>
              <a:t> och Stormaktstid</a:t>
            </a:r>
          </a:p>
        </p:txBody>
      </p:sp>
      <p:pic>
        <p:nvPicPr>
          <p:cNvPr id="5" name="Bildobjekt 4">
            <a:extLst>
              <a:ext uri="{FF2B5EF4-FFF2-40B4-BE49-F238E27FC236}">
                <a16:creationId xmlns:a16="http://schemas.microsoft.com/office/drawing/2014/main" id="{722FB535-B8A5-49BF-82B2-2D70062D630B}"/>
              </a:ext>
            </a:extLst>
          </p:cNvPr>
          <p:cNvPicPr>
            <a:picLocks noChangeAspect="1"/>
          </p:cNvPicPr>
          <p:nvPr/>
        </p:nvPicPr>
        <p:blipFill>
          <a:blip r:embed="rId2"/>
          <a:stretch>
            <a:fillRect/>
          </a:stretch>
        </p:blipFill>
        <p:spPr>
          <a:xfrm>
            <a:off x="3131840" y="1417266"/>
            <a:ext cx="1941002" cy="2664000"/>
          </a:xfrm>
          <a:prstGeom prst="rect">
            <a:avLst/>
          </a:prstGeom>
        </p:spPr>
      </p:pic>
      <p:pic>
        <p:nvPicPr>
          <p:cNvPr id="1026" name="Picture 2" descr="Vasasönerna: Erik XIV, Johan III och Karl IX | Historia | SO-rummet">
            <a:extLst>
              <a:ext uri="{FF2B5EF4-FFF2-40B4-BE49-F238E27FC236}">
                <a16:creationId xmlns:a16="http://schemas.microsoft.com/office/drawing/2014/main" id="{C7CFB0C0-5B62-40CC-8C68-B79C10AFB9C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417514"/>
            <a:ext cx="24479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ung Kristina Drottning av Sverige - Livrustkammaren">
            <a:extLst>
              <a:ext uri="{FF2B5EF4-FFF2-40B4-BE49-F238E27FC236}">
                <a16:creationId xmlns:a16="http://schemas.microsoft.com/office/drawing/2014/main" id="{EEDF0A5A-13FF-488A-8142-ABC5764C1D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842" y="1484783"/>
            <a:ext cx="2614277" cy="4104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ormaktstiden adelns storhetstid | Popularhistoria.se">
            <a:extLst>
              <a:ext uri="{FF2B5EF4-FFF2-40B4-BE49-F238E27FC236}">
                <a16:creationId xmlns:a16="http://schemas.microsoft.com/office/drawing/2014/main" id="{C153ACBC-D20D-4EAB-80DA-92EE75A37E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638" y="3420866"/>
            <a:ext cx="2547802" cy="1764000"/>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a:extLst>
              <a:ext uri="{FF2B5EF4-FFF2-40B4-BE49-F238E27FC236}">
                <a16:creationId xmlns:a16="http://schemas.microsoft.com/office/drawing/2014/main" id="{E35B00DE-75F4-4392-A14C-F10CA637FAE3}"/>
              </a:ext>
            </a:extLst>
          </p:cNvPr>
          <p:cNvPicPr>
            <a:picLocks noChangeAspect="1"/>
          </p:cNvPicPr>
          <p:nvPr/>
        </p:nvPicPr>
        <p:blipFill>
          <a:blip r:embed="rId6"/>
          <a:stretch>
            <a:fillRect/>
          </a:stretch>
        </p:blipFill>
        <p:spPr>
          <a:xfrm>
            <a:off x="477912" y="4797152"/>
            <a:ext cx="1428750" cy="1905000"/>
          </a:xfrm>
          <a:prstGeom prst="rect">
            <a:avLst/>
          </a:prstGeom>
        </p:spPr>
      </p:pic>
      <p:pic>
        <p:nvPicPr>
          <p:cNvPr id="9" name="Bildobjekt 8">
            <a:extLst>
              <a:ext uri="{FF2B5EF4-FFF2-40B4-BE49-F238E27FC236}">
                <a16:creationId xmlns:a16="http://schemas.microsoft.com/office/drawing/2014/main" id="{D4D67380-D212-48F4-A82B-22196A4F6903}"/>
              </a:ext>
            </a:extLst>
          </p:cNvPr>
          <p:cNvPicPr>
            <a:picLocks noChangeAspect="1"/>
          </p:cNvPicPr>
          <p:nvPr/>
        </p:nvPicPr>
        <p:blipFill>
          <a:blip r:embed="rId7"/>
          <a:stretch>
            <a:fillRect/>
          </a:stretch>
        </p:blipFill>
        <p:spPr>
          <a:xfrm>
            <a:off x="3025714" y="4019079"/>
            <a:ext cx="2533650" cy="2514600"/>
          </a:xfrm>
          <a:prstGeom prst="rect">
            <a:avLst/>
          </a:prstGeom>
        </p:spPr>
      </p:pic>
      <p:pic>
        <p:nvPicPr>
          <p:cNvPr id="10" name="Bildobjekt 9">
            <a:extLst>
              <a:ext uri="{FF2B5EF4-FFF2-40B4-BE49-F238E27FC236}">
                <a16:creationId xmlns:a16="http://schemas.microsoft.com/office/drawing/2014/main" id="{1D097454-2E57-444D-AABB-92E8524A2D75}"/>
              </a:ext>
            </a:extLst>
          </p:cNvPr>
          <p:cNvPicPr>
            <a:picLocks noChangeAspect="1"/>
          </p:cNvPicPr>
          <p:nvPr/>
        </p:nvPicPr>
        <p:blipFill>
          <a:blip r:embed="rId8"/>
          <a:stretch>
            <a:fillRect/>
          </a:stretch>
        </p:blipFill>
        <p:spPr>
          <a:xfrm>
            <a:off x="6288020" y="3872883"/>
            <a:ext cx="2156645" cy="3024000"/>
          </a:xfrm>
          <a:prstGeom prst="rect">
            <a:avLst/>
          </a:prstGeom>
        </p:spPr>
      </p:pic>
    </p:spTree>
    <p:extLst>
      <p:ext uri="{BB962C8B-B14F-4D97-AF65-F5344CB8AC3E}">
        <p14:creationId xmlns:p14="http://schemas.microsoft.com/office/powerpoint/2010/main" val="2848138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alpha val="7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pic>
        <p:nvPicPr>
          <p:cNvPr id="4" name="Content Placeholder 3"/>
          <p:cNvPicPr>
            <a:picLocks noGrp="1" noChangeAspect="1"/>
          </p:cNvPicPr>
          <p:nvPr>
            <p:ph idx="1"/>
          </p:nvPr>
        </p:nvPicPr>
        <p:blipFill>
          <a:blip r:embed="rId2"/>
          <a:stretch>
            <a:fillRect/>
          </a:stretch>
        </p:blipFill>
        <p:spPr>
          <a:xfrm>
            <a:off x="286800" y="256342"/>
            <a:ext cx="8400000" cy="6300000"/>
          </a:xfrm>
          <a:prstGeom prst="rect">
            <a:avLst/>
          </a:prstGeom>
          <a:solidFill>
            <a:srgbClr val="92D050"/>
          </a:solidFill>
        </p:spPr>
      </p:pic>
    </p:spTree>
    <p:extLst>
      <p:ext uri="{BB962C8B-B14F-4D97-AF65-F5344CB8AC3E}">
        <p14:creationId xmlns:p14="http://schemas.microsoft.com/office/powerpoint/2010/main" val="4085499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alpha val="8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74FF51-603D-4FAF-AFB1-BDD0A9E19FC3}"/>
              </a:ext>
            </a:extLst>
          </p:cNvPr>
          <p:cNvSpPr>
            <a:spLocks noGrp="1"/>
          </p:cNvSpPr>
          <p:nvPr>
            <p:ph type="title"/>
          </p:nvPr>
        </p:nvSpPr>
        <p:spPr/>
        <p:txBody>
          <a:bodyPr>
            <a:normAutofit fontScale="90000"/>
          </a:bodyPr>
          <a:lstStyle/>
          <a:p>
            <a:r>
              <a:rPr lang="sv-SE" dirty="0"/>
              <a:t>GW:s organisation av Sverige</a:t>
            </a:r>
            <a:br>
              <a:rPr lang="sv-SE" dirty="0"/>
            </a:br>
            <a:r>
              <a:rPr lang="sv-SE" dirty="0"/>
              <a:t>Centralstyrning</a:t>
            </a:r>
          </a:p>
        </p:txBody>
      </p:sp>
      <p:sp>
        <p:nvSpPr>
          <p:cNvPr id="3" name="Platshållare för innehåll 2">
            <a:extLst>
              <a:ext uri="{FF2B5EF4-FFF2-40B4-BE49-F238E27FC236}">
                <a16:creationId xmlns:a16="http://schemas.microsoft.com/office/drawing/2014/main" id="{8FBCFCC8-2E66-47E5-B0A3-C9C5E101E61B}"/>
              </a:ext>
            </a:extLst>
          </p:cNvPr>
          <p:cNvSpPr>
            <a:spLocks noGrp="1"/>
          </p:cNvSpPr>
          <p:nvPr>
            <p:ph idx="1"/>
          </p:nvPr>
        </p:nvSpPr>
        <p:spPr/>
        <p:txBody>
          <a:bodyPr/>
          <a:lstStyle/>
          <a:p>
            <a:r>
              <a:rPr lang="sv-SE" dirty="0"/>
              <a:t>       </a:t>
            </a:r>
            <a:r>
              <a:rPr lang="sv-SE" b="1" dirty="0"/>
              <a:t>Gustav Wasa</a:t>
            </a:r>
          </a:p>
          <a:p>
            <a:pPr marL="0" indent="0">
              <a:buNone/>
            </a:pPr>
            <a:r>
              <a:rPr lang="sv-SE" dirty="0"/>
              <a:t>RÄKNEKAMMAREN( ofrälse )</a:t>
            </a:r>
          </a:p>
          <a:p>
            <a:pPr marL="0" indent="0">
              <a:buNone/>
            </a:pPr>
            <a:r>
              <a:rPr lang="sv-SE" dirty="0"/>
              <a:t>KANSLIET -  FOGDAR ( ofrälse)</a:t>
            </a:r>
          </a:p>
          <a:p>
            <a:pPr marL="0" indent="0">
              <a:buNone/>
            </a:pPr>
            <a:r>
              <a:rPr lang="sv-SE" dirty="0"/>
              <a:t>       </a:t>
            </a:r>
            <a:r>
              <a:rPr lang="sv-SE" dirty="0" err="1"/>
              <a:t>skatteskrivning</a:t>
            </a:r>
            <a:r>
              <a:rPr lang="sv-SE" dirty="0"/>
              <a:t>, jordeböcker  </a:t>
            </a:r>
          </a:p>
          <a:p>
            <a:pPr marL="0" indent="0">
              <a:buNone/>
            </a:pPr>
            <a:r>
              <a:rPr lang="sv-SE" dirty="0"/>
              <a:t>RÅDET ( frälse –adel) </a:t>
            </a:r>
          </a:p>
          <a:p>
            <a:pPr marL="0" indent="0">
              <a:buNone/>
            </a:pPr>
            <a:r>
              <a:rPr lang="sv-SE" dirty="0"/>
              <a:t>STÄNDERNA ( adel, präster , borgare, bönder) </a:t>
            </a:r>
          </a:p>
        </p:txBody>
      </p:sp>
    </p:spTree>
    <p:extLst>
      <p:ext uri="{BB962C8B-B14F-4D97-AF65-F5344CB8AC3E}">
        <p14:creationId xmlns:p14="http://schemas.microsoft.com/office/powerpoint/2010/main" val="22114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alpha val="80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536FE91-9765-113E-E968-A6F0109088C5}"/>
              </a:ext>
            </a:extLst>
          </p:cNvPr>
          <p:cNvGrpSpPr>
            <a:grpSpLocks noChangeAspect="1"/>
          </p:cNvGrpSpPr>
          <p:nvPr/>
        </p:nvGrpSpPr>
        <p:grpSpPr bwMode="auto">
          <a:xfrm>
            <a:off x="107504" y="0"/>
            <a:ext cx="8928992" cy="6858000"/>
            <a:chOff x="1352" y="0"/>
            <a:chExt cx="3056" cy="4320"/>
          </a:xfrm>
        </p:grpSpPr>
        <p:sp>
          <p:nvSpPr>
            <p:cNvPr id="6" name="AutoShape 3">
              <a:extLst>
                <a:ext uri="{FF2B5EF4-FFF2-40B4-BE49-F238E27FC236}">
                  <a16:creationId xmlns:a16="http://schemas.microsoft.com/office/drawing/2014/main" id="{E1F623B6-3AB9-3118-9063-D952F492F13B}"/>
                </a:ext>
              </a:extLst>
            </p:cNvPr>
            <p:cNvSpPr>
              <a:spLocks noChangeAspect="1" noChangeArrowheads="1" noTextEdit="1"/>
            </p:cNvSpPr>
            <p:nvPr/>
          </p:nvSpPr>
          <p:spPr bwMode="auto">
            <a:xfrm>
              <a:off x="1352" y="0"/>
              <a:ext cx="305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pic>
          <p:nvPicPr>
            <p:cNvPr id="1029" name="Picture 5">
              <a:extLst>
                <a:ext uri="{FF2B5EF4-FFF2-40B4-BE49-F238E27FC236}">
                  <a16:creationId xmlns:a16="http://schemas.microsoft.com/office/drawing/2014/main" id="{B21B72E7-F44B-E7B6-66C8-6CF83D252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 y="119"/>
              <a:ext cx="2601" cy="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05528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alpha val="80000"/>
          </a:scheme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Gustav Vasa</a:t>
            </a:r>
            <a:br>
              <a:rPr lang="sv-SE" dirty="0"/>
            </a:br>
            <a:r>
              <a:rPr lang="sv-SE" dirty="0"/>
              <a:t>1523 - 1560</a:t>
            </a:r>
          </a:p>
        </p:txBody>
      </p:sp>
      <p:sp>
        <p:nvSpPr>
          <p:cNvPr id="3" name="Platshållare för innehåll 2"/>
          <p:cNvSpPr>
            <a:spLocks noGrp="1"/>
          </p:cNvSpPr>
          <p:nvPr>
            <p:ph idx="1"/>
          </p:nvPr>
        </p:nvSpPr>
        <p:spPr/>
        <p:txBody>
          <a:bodyPr/>
          <a:lstStyle/>
          <a:p>
            <a:pPr marL="0" indent="0">
              <a:buNone/>
            </a:pPr>
            <a:r>
              <a:rPr lang="sv-SE" dirty="0"/>
              <a:t>När Gustav dör, lämnar han:</a:t>
            </a:r>
          </a:p>
          <a:p>
            <a:r>
              <a:rPr lang="sv-SE" dirty="0"/>
              <a:t>Ett </a:t>
            </a:r>
            <a:r>
              <a:rPr lang="sv-SE" b="1" dirty="0"/>
              <a:t>centralstyrt</a:t>
            </a:r>
            <a:r>
              <a:rPr lang="sv-SE" dirty="0"/>
              <a:t> Sverige med en lag</a:t>
            </a:r>
          </a:p>
          <a:p>
            <a:pPr marL="0" indent="0">
              <a:buNone/>
            </a:pPr>
            <a:endParaRPr lang="sv-SE" dirty="0"/>
          </a:p>
          <a:p>
            <a:r>
              <a:rPr lang="sv-SE" dirty="0"/>
              <a:t>Ett </a:t>
            </a:r>
            <a:r>
              <a:rPr lang="sv-SE" b="1" dirty="0"/>
              <a:t>arvrike</a:t>
            </a:r>
            <a:r>
              <a:rPr lang="sv-SE" dirty="0"/>
              <a:t> – kronan ärvs</a:t>
            </a:r>
          </a:p>
          <a:p>
            <a:pPr marL="0" indent="0">
              <a:buNone/>
            </a:pPr>
            <a:endParaRPr lang="sv-SE" dirty="0"/>
          </a:p>
          <a:p>
            <a:r>
              <a:rPr lang="sv-SE" dirty="0"/>
              <a:t>Ett </a:t>
            </a:r>
            <a:r>
              <a:rPr lang="sv-SE" b="1" dirty="0"/>
              <a:t>protestantiskt</a:t>
            </a:r>
            <a:r>
              <a:rPr lang="sv-SE" dirty="0"/>
              <a:t> Sverige med statskyrka</a:t>
            </a:r>
          </a:p>
          <a:p>
            <a:endParaRPr lang="sv-SE" dirty="0"/>
          </a:p>
          <a:p>
            <a:endParaRPr lang="sv-SE" dirty="0"/>
          </a:p>
        </p:txBody>
      </p:sp>
    </p:spTree>
    <p:extLst>
      <p:ext uri="{BB962C8B-B14F-4D97-AF65-F5344CB8AC3E}">
        <p14:creationId xmlns:p14="http://schemas.microsoft.com/office/powerpoint/2010/main" val="276178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Samhället: ett Ättsamhälle </a:t>
            </a:r>
          </a:p>
        </p:txBody>
      </p:sp>
      <p:sp>
        <p:nvSpPr>
          <p:cNvPr id="5" name="Content Placeholder 4"/>
          <p:cNvSpPr>
            <a:spLocks noGrp="1"/>
          </p:cNvSpPr>
          <p:nvPr>
            <p:ph idx="1"/>
          </p:nvPr>
        </p:nvSpPr>
        <p:spPr/>
        <p:txBody>
          <a:bodyPr/>
          <a:lstStyle/>
          <a:p>
            <a:r>
              <a:rPr lang="sv-SE" dirty="0"/>
              <a:t>Släkten (ätten)  enormt viktigt! Skydd!</a:t>
            </a:r>
          </a:p>
          <a:p>
            <a:r>
              <a:rPr lang="sv-SE" dirty="0"/>
              <a:t>ALLTINGET- alla fria män tillgång till</a:t>
            </a:r>
          </a:p>
          <a:p>
            <a:r>
              <a:rPr lang="sv-SE" dirty="0"/>
              <a:t>Hämnd-</a:t>
            </a:r>
            <a:r>
              <a:rPr lang="sv-SE" dirty="0" err="1"/>
              <a:t>heder,ära</a:t>
            </a:r>
            <a:endParaRPr lang="sv-SE"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2924944"/>
            <a:ext cx="3888010" cy="2952000"/>
          </a:xfrm>
          <a:prstGeom prst="rect">
            <a:avLst/>
          </a:prstGeom>
        </p:spPr>
      </p:pic>
    </p:spTree>
    <p:extLst>
      <p:ext uri="{BB962C8B-B14F-4D97-AF65-F5344CB8AC3E}">
        <p14:creationId xmlns:p14="http://schemas.microsoft.com/office/powerpoint/2010/main" val="1587311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alpha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Erik XIV- tänker stort…</a:t>
            </a:r>
          </a:p>
        </p:txBody>
      </p:sp>
      <p:pic>
        <p:nvPicPr>
          <p:cNvPr id="5" name="Content Placeholder 4"/>
          <p:cNvPicPr>
            <a:picLocks noGrp="1" noChangeAspect="1"/>
          </p:cNvPicPr>
          <p:nvPr>
            <p:ph sz="half" idx="1"/>
          </p:nvPr>
        </p:nvPicPr>
        <p:blipFill>
          <a:blip r:embed="rId2"/>
          <a:stretch>
            <a:fillRect/>
          </a:stretch>
        </p:blipFill>
        <p:spPr>
          <a:xfrm>
            <a:off x="457200" y="1916832"/>
            <a:ext cx="1886823" cy="3024000"/>
          </a:xfrm>
          <a:prstGeom prst="rect">
            <a:avLst/>
          </a:prstGeom>
        </p:spPr>
      </p:pic>
      <p:sp>
        <p:nvSpPr>
          <p:cNvPr id="4" name="Content Placeholder 3"/>
          <p:cNvSpPr>
            <a:spLocks noGrp="1"/>
          </p:cNvSpPr>
          <p:nvPr>
            <p:ph sz="half" idx="2"/>
          </p:nvPr>
        </p:nvSpPr>
        <p:spPr/>
        <p:txBody>
          <a:bodyPr>
            <a:normAutofit lnSpcReduction="10000"/>
          </a:bodyPr>
          <a:lstStyle/>
          <a:p>
            <a:r>
              <a:rPr lang="sv-SE" dirty="0"/>
              <a:t>Renässansuppfostran</a:t>
            </a:r>
          </a:p>
          <a:p>
            <a:r>
              <a:rPr lang="sv-SE" dirty="0"/>
              <a:t>Gifter sig av kärlek…</a:t>
            </a:r>
          </a:p>
          <a:p>
            <a:r>
              <a:rPr lang="sv-SE" dirty="0"/>
              <a:t>Östersjövälde! </a:t>
            </a:r>
          </a:p>
          <a:p>
            <a:r>
              <a:rPr lang="sv-SE" dirty="0"/>
              <a:t>Krig! Estland 1560</a:t>
            </a:r>
          </a:p>
          <a:p>
            <a:r>
              <a:rPr lang="sv-SE" dirty="0"/>
              <a:t>Galen? Sturemorden</a:t>
            </a:r>
          </a:p>
          <a:p>
            <a:r>
              <a:rPr lang="sv-SE" dirty="0"/>
              <a:t>Avsatt 1568,fängslad</a:t>
            </a:r>
          </a:p>
          <a:p>
            <a:r>
              <a:rPr lang="sv-SE" dirty="0"/>
              <a:t>Dog 1577-förgiftad?</a:t>
            </a:r>
          </a:p>
          <a:p>
            <a:r>
              <a:rPr lang="sv-SE" dirty="0"/>
              <a:t>Karin Månsdotter – vad hände? </a:t>
            </a:r>
          </a:p>
          <a:p>
            <a:endParaRPr lang="sv-SE" dirty="0"/>
          </a:p>
        </p:txBody>
      </p:sp>
      <p:pic>
        <p:nvPicPr>
          <p:cNvPr id="6" name="Picture 5"/>
          <p:cNvPicPr>
            <a:picLocks noChangeAspect="1"/>
          </p:cNvPicPr>
          <p:nvPr/>
        </p:nvPicPr>
        <p:blipFill>
          <a:blip r:embed="rId3"/>
          <a:stretch>
            <a:fillRect/>
          </a:stretch>
        </p:blipFill>
        <p:spPr>
          <a:xfrm>
            <a:off x="2267869" y="1916831"/>
            <a:ext cx="2030762" cy="3024000"/>
          </a:xfrm>
          <a:prstGeom prst="rect">
            <a:avLst/>
          </a:prstGeom>
        </p:spPr>
      </p:pic>
    </p:spTree>
    <p:extLst>
      <p:ext uri="{BB962C8B-B14F-4D97-AF65-F5344CB8AC3E}">
        <p14:creationId xmlns:p14="http://schemas.microsoft.com/office/powerpoint/2010/main" val="3257418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alpha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Vasasönerna…</a:t>
            </a:r>
          </a:p>
        </p:txBody>
      </p:sp>
      <p:sp>
        <p:nvSpPr>
          <p:cNvPr id="3" name="Content Placeholder 2"/>
          <p:cNvSpPr>
            <a:spLocks noGrp="1"/>
          </p:cNvSpPr>
          <p:nvPr>
            <p:ph idx="1"/>
          </p:nvPr>
        </p:nvSpPr>
        <p:spPr/>
        <p:txBody>
          <a:bodyPr/>
          <a:lstStyle/>
          <a:p>
            <a:r>
              <a:rPr lang="sv-SE" b="1" dirty="0"/>
              <a:t>Sönerna fick ärva tronen – döttrarna blev utan krona…</a:t>
            </a:r>
          </a:p>
          <a:p>
            <a:r>
              <a:rPr lang="sv-SE" dirty="0"/>
              <a:t>ERIK XIV ( 1560-68)</a:t>
            </a:r>
          </a:p>
          <a:p>
            <a:r>
              <a:rPr lang="sv-SE" dirty="0"/>
              <a:t>JOHAN III   (1568 -90)</a:t>
            </a:r>
          </a:p>
          <a:p>
            <a:r>
              <a:rPr lang="sv-SE" dirty="0"/>
              <a:t> sonen Sigismund 1590 -99 Polen/Sverige</a:t>
            </a:r>
          </a:p>
          <a:p>
            <a:r>
              <a:rPr lang="sv-SE" dirty="0"/>
              <a:t>KARL IX 1599-1604 kamp för kronan </a:t>
            </a:r>
          </a:p>
          <a:p>
            <a:pPr marL="0" indent="0">
              <a:buNone/>
            </a:pPr>
            <a:r>
              <a:rPr lang="sv-SE" dirty="0"/>
              <a:t>                      Kung 1604-11</a:t>
            </a:r>
          </a:p>
        </p:txBody>
      </p:sp>
    </p:spTree>
    <p:extLst>
      <p:ext uri="{BB962C8B-B14F-4D97-AF65-F5344CB8AC3E}">
        <p14:creationId xmlns:p14="http://schemas.microsoft.com/office/powerpoint/2010/main" val="4235559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20832-0848-4FD5-8AD6-D41E8BE7CCB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8FCBBAD-1282-3B17-B4A6-997B56B3B8D0}"/>
              </a:ext>
            </a:extLst>
          </p:cNvPr>
          <p:cNvSpPr>
            <a:spLocks noGrp="1"/>
          </p:cNvSpPr>
          <p:nvPr>
            <p:ph type="title"/>
          </p:nvPr>
        </p:nvSpPr>
        <p:spPr/>
        <p:txBody>
          <a:bodyPr/>
          <a:lstStyle/>
          <a:p>
            <a:r>
              <a:rPr lang="sv-SE" dirty="0"/>
              <a:t>2.  Svensk stormaktstid</a:t>
            </a:r>
          </a:p>
        </p:txBody>
      </p:sp>
      <p:pic>
        <p:nvPicPr>
          <p:cNvPr id="5" name="Bildobjekt 4">
            <a:extLst>
              <a:ext uri="{FF2B5EF4-FFF2-40B4-BE49-F238E27FC236}">
                <a16:creationId xmlns:a16="http://schemas.microsoft.com/office/drawing/2014/main" id="{67437959-EC13-9043-798A-3A79B75B5F2D}"/>
              </a:ext>
            </a:extLst>
          </p:cNvPr>
          <p:cNvPicPr>
            <a:picLocks noChangeAspect="1"/>
          </p:cNvPicPr>
          <p:nvPr/>
        </p:nvPicPr>
        <p:blipFill>
          <a:blip r:embed="rId2"/>
          <a:stretch>
            <a:fillRect/>
          </a:stretch>
        </p:blipFill>
        <p:spPr>
          <a:xfrm>
            <a:off x="3131840" y="1417266"/>
            <a:ext cx="1941002" cy="2664000"/>
          </a:xfrm>
          <a:prstGeom prst="rect">
            <a:avLst/>
          </a:prstGeom>
        </p:spPr>
      </p:pic>
      <p:pic>
        <p:nvPicPr>
          <p:cNvPr id="1028" name="Picture 4" descr="Kung Kristina Drottning av Sverige - Livrustkammaren">
            <a:extLst>
              <a:ext uri="{FF2B5EF4-FFF2-40B4-BE49-F238E27FC236}">
                <a16:creationId xmlns:a16="http://schemas.microsoft.com/office/drawing/2014/main" id="{E9BE95D6-202C-8A7E-89D4-AC8017A94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842" y="1484783"/>
            <a:ext cx="2614277" cy="4104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ormaktstiden adelns storhetstid | Popularhistoria.se">
            <a:extLst>
              <a:ext uri="{FF2B5EF4-FFF2-40B4-BE49-F238E27FC236}">
                <a16:creationId xmlns:a16="http://schemas.microsoft.com/office/drawing/2014/main" id="{43F8988D-9BE9-B54E-16EA-465B7C891B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638" y="3420866"/>
            <a:ext cx="2547802" cy="1764000"/>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a:extLst>
              <a:ext uri="{FF2B5EF4-FFF2-40B4-BE49-F238E27FC236}">
                <a16:creationId xmlns:a16="http://schemas.microsoft.com/office/drawing/2014/main" id="{BA71B3A2-D1CA-6C0C-9E7D-3D154DF88180}"/>
              </a:ext>
            </a:extLst>
          </p:cNvPr>
          <p:cNvPicPr>
            <a:picLocks noChangeAspect="1"/>
          </p:cNvPicPr>
          <p:nvPr/>
        </p:nvPicPr>
        <p:blipFill>
          <a:blip r:embed="rId5"/>
          <a:stretch>
            <a:fillRect/>
          </a:stretch>
        </p:blipFill>
        <p:spPr>
          <a:xfrm>
            <a:off x="477912" y="4797152"/>
            <a:ext cx="1428750" cy="1905000"/>
          </a:xfrm>
          <a:prstGeom prst="rect">
            <a:avLst/>
          </a:prstGeom>
        </p:spPr>
      </p:pic>
      <p:pic>
        <p:nvPicPr>
          <p:cNvPr id="9" name="Bildobjekt 8">
            <a:extLst>
              <a:ext uri="{FF2B5EF4-FFF2-40B4-BE49-F238E27FC236}">
                <a16:creationId xmlns:a16="http://schemas.microsoft.com/office/drawing/2014/main" id="{AB2D4B0F-1FEE-25E7-8672-BFF9B7AF5E71}"/>
              </a:ext>
            </a:extLst>
          </p:cNvPr>
          <p:cNvPicPr>
            <a:picLocks noChangeAspect="1"/>
          </p:cNvPicPr>
          <p:nvPr/>
        </p:nvPicPr>
        <p:blipFill>
          <a:blip r:embed="rId6"/>
          <a:stretch>
            <a:fillRect/>
          </a:stretch>
        </p:blipFill>
        <p:spPr>
          <a:xfrm>
            <a:off x="3025714" y="4019079"/>
            <a:ext cx="2533650" cy="2514600"/>
          </a:xfrm>
          <a:prstGeom prst="rect">
            <a:avLst/>
          </a:prstGeom>
        </p:spPr>
      </p:pic>
      <p:pic>
        <p:nvPicPr>
          <p:cNvPr id="10" name="Bildobjekt 9">
            <a:extLst>
              <a:ext uri="{FF2B5EF4-FFF2-40B4-BE49-F238E27FC236}">
                <a16:creationId xmlns:a16="http://schemas.microsoft.com/office/drawing/2014/main" id="{865129AE-01D9-EA5E-143C-1D81D701E5DB}"/>
              </a:ext>
            </a:extLst>
          </p:cNvPr>
          <p:cNvPicPr>
            <a:picLocks noChangeAspect="1"/>
          </p:cNvPicPr>
          <p:nvPr/>
        </p:nvPicPr>
        <p:blipFill>
          <a:blip r:embed="rId7"/>
          <a:stretch>
            <a:fillRect/>
          </a:stretch>
        </p:blipFill>
        <p:spPr>
          <a:xfrm>
            <a:off x="6288020" y="3872883"/>
            <a:ext cx="2156645" cy="3024000"/>
          </a:xfrm>
          <a:prstGeom prst="rect">
            <a:avLst/>
          </a:prstGeom>
        </p:spPr>
      </p:pic>
      <p:sp>
        <p:nvSpPr>
          <p:cNvPr id="3" name="Platshållare för innehåll 2">
            <a:extLst>
              <a:ext uri="{FF2B5EF4-FFF2-40B4-BE49-F238E27FC236}">
                <a16:creationId xmlns:a16="http://schemas.microsoft.com/office/drawing/2014/main" id="{80AEE0C3-130F-60F5-F87D-1D8E4819250D}"/>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1564242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8B884">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1600-talet- svensk stormaktstid </a:t>
            </a:r>
          </a:p>
        </p:txBody>
      </p:sp>
      <p:sp>
        <p:nvSpPr>
          <p:cNvPr id="3" name="Content Placeholder 2"/>
          <p:cNvSpPr>
            <a:spLocks noGrp="1"/>
          </p:cNvSpPr>
          <p:nvPr>
            <p:ph sz="half" idx="1"/>
          </p:nvPr>
        </p:nvSpPr>
        <p:spPr/>
        <p:txBody>
          <a:bodyPr/>
          <a:lstStyle/>
          <a:p>
            <a:pPr marL="0" indent="0">
              <a:buNone/>
            </a:pPr>
            <a:endParaRPr lang="sv-SE" dirty="0"/>
          </a:p>
          <a:p>
            <a:pPr marL="0" indent="0">
              <a:buNone/>
            </a:pPr>
            <a:endParaRPr lang="sv-SE" dirty="0"/>
          </a:p>
          <a:p>
            <a:pPr marL="0" indent="0">
              <a:buNone/>
            </a:pPr>
            <a:r>
              <a:rPr lang="sv-SE" dirty="0"/>
              <a:t>GUSTAV II ADOLF</a:t>
            </a:r>
          </a:p>
          <a:p>
            <a:endParaRPr lang="sv-SE" dirty="0"/>
          </a:p>
        </p:txBody>
      </p:sp>
      <p:pic>
        <p:nvPicPr>
          <p:cNvPr id="5" name="Content Placeholder 4"/>
          <p:cNvPicPr>
            <a:picLocks noGrp="1" noChangeAspect="1"/>
          </p:cNvPicPr>
          <p:nvPr>
            <p:ph sz="half" idx="2"/>
          </p:nvPr>
        </p:nvPicPr>
        <p:blipFill>
          <a:blip r:embed="rId2"/>
          <a:stretch>
            <a:fillRect/>
          </a:stretch>
        </p:blipFill>
        <p:spPr>
          <a:xfrm>
            <a:off x="3131840" y="1166018"/>
            <a:ext cx="3818949" cy="4525963"/>
          </a:xfrm>
          <a:prstGeom prst="rect">
            <a:avLst/>
          </a:prstGeom>
        </p:spPr>
      </p:pic>
    </p:spTree>
    <p:extLst>
      <p:ext uri="{BB962C8B-B14F-4D97-AF65-F5344CB8AC3E}">
        <p14:creationId xmlns:p14="http://schemas.microsoft.com/office/powerpoint/2010/main" val="521584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8B884">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1600-talet- svensk stormaktstid </a:t>
            </a:r>
          </a:p>
        </p:txBody>
      </p:sp>
      <p:sp>
        <p:nvSpPr>
          <p:cNvPr id="3" name="Content Placeholder 2"/>
          <p:cNvSpPr>
            <a:spLocks noGrp="1"/>
          </p:cNvSpPr>
          <p:nvPr>
            <p:ph idx="1"/>
          </p:nvPr>
        </p:nvSpPr>
        <p:spPr/>
        <p:txBody>
          <a:bodyPr>
            <a:normAutofit fontScale="85000" lnSpcReduction="10000"/>
          </a:bodyPr>
          <a:lstStyle/>
          <a:p>
            <a:r>
              <a:rPr lang="sv-SE" dirty="0"/>
              <a:t>1611 Kungaförsäkran GIIA</a:t>
            </a:r>
          </a:p>
          <a:p>
            <a:r>
              <a:rPr lang="sv-SE" b="1" dirty="0"/>
              <a:t>KRIG, nya städer, infrastruktur…</a:t>
            </a:r>
          </a:p>
          <a:p>
            <a:r>
              <a:rPr lang="sv-SE" dirty="0"/>
              <a:t> Kungar dör unga/ drottning abdikerar </a:t>
            </a:r>
          </a:p>
          <a:p>
            <a:r>
              <a:rPr lang="sv-SE" b="1" dirty="0"/>
              <a:t>FÖRMYNDARREGERINGAR </a:t>
            </a:r>
            <a:r>
              <a:rPr lang="sv-SE" dirty="0"/>
              <a:t> -  ADEL styr, makt + mark</a:t>
            </a:r>
          </a:p>
          <a:p>
            <a:r>
              <a:rPr lang="sv-SE" b="1" dirty="0"/>
              <a:t>Drottning Kristina – </a:t>
            </a:r>
            <a:r>
              <a:rPr lang="sv-SE" dirty="0"/>
              <a:t>ny adel</a:t>
            </a:r>
          </a:p>
          <a:p>
            <a:r>
              <a:rPr lang="sv-SE" b="1" dirty="0"/>
              <a:t>Karl XI </a:t>
            </a:r>
            <a:r>
              <a:rPr lang="sv-SE" dirty="0"/>
              <a:t>– ”Gråkappan”  - </a:t>
            </a:r>
            <a:r>
              <a:rPr lang="sv-SE" b="1" dirty="0"/>
              <a:t>RÄFST o RÄTTARTING! Kung enväldig igen</a:t>
            </a:r>
          </a:p>
          <a:p>
            <a:r>
              <a:rPr lang="sv-SE" b="1" dirty="0"/>
              <a:t>INDELNINGSSYSTEMET</a:t>
            </a:r>
            <a:r>
              <a:rPr lang="sv-SE" dirty="0"/>
              <a:t>( till 1901 –allmän </a:t>
            </a:r>
            <a:r>
              <a:rPr lang="sv-SE" dirty="0" err="1"/>
              <a:t>vpl</a:t>
            </a:r>
            <a:r>
              <a:rPr lang="sv-SE" dirty="0"/>
              <a:t>) </a:t>
            </a:r>
          </a:p>
          <a:p>
            <a:r>
              <a:rPr lang="sv-SE" b="1" dirty="0"/>
              <a:t>KARL XII </a:t>
            </a:r>
            <a:r>
              <a:rPr lang="sv-SE" dirty="0"/>
              <a:t>–krig, dör 1718 -  Svensk stormaktstid slutar</a:t>
            </a:r>
          </a:p>
          <a:p>
            <a:endParaRPr lang="sv-SE" dirty="0"/>
          </a:p>
          <a:p>
            <a:endParaRPr lang="sv-SE" dirty="0"/>
          </a:p>
        </p:txBody>
      </p:sp>
    </p:spTree>
    <p:extLst>
      <p:ext uri="{BB962C8B-B14F-4D97-AF65-F5344CB8AC3E}">
        <p14:creationId xmlns:p14="http://schemas.microsoft.com/office/powerpoint/2010/main" val="36212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a:t>Vikingar? </a:t>
            </a:r>
            <a:br>
              <a:rPr lang="sv-SE" dirty="0"/>
            </a:br>
            <a:r>
              <a:rPr lang="sv-SE" dirty="0"/>
              <a:t>ca 800-tal-1000-talet</a:t>
            </a:r>
          </a:p>
        </p:txBody>
      </p:sp>
      <p:sp>
        <p:nvSpPr>
          <p:cNvPr id="3" name="Content Placeholder 2"/>
          <p:cNvSpPr>
            <a:spLocks noGrp="1"/>
          </p:cNvSpPr>
          <p:nvPr>
            <p:ph idx="1"/>
          </p:nvPr>
        </p:nvSpPr>
        <p:spPr>
          <a:xfrm>
            <a:off x="758775" y="1337310"/>
            <a:ext cx="8229600" cy="4583431"/>
          </a:xfrm>
        </p:spPr>
        <p:txBody>
          <a:bodyPr>
            <a:normAutofit/>
          </a:bodyPr>
          <a:lstStyle/>
          <a:p>
            <a:r>
              <a:rPr lang="sv-SE" b="1" dirty="0"/>
              <a:t>Namnet? ’ </a:t>
            </a:r>
            <a:r>
              <a:rPr lang="sv-SE" dirty="0"/>
              <a:t>från viken’? Någon som levde och uppehöll sig vid vikar/fjordar…</a:t>
            </a:r>
          </a:p>
          <a:p>
            <a:pPr marL="0" indent="0">
              <a:buNone/>
            </a:pPr>
            <a:endParaRPr lang="sv-SE" dirty="0"/>
          </a:p>
          <a:p>
            <a:pPr marL="0" indent="0">
              <a:buNone/>
            </a:pPr>
            <a:r>
              <a:rPr lang="sv-SE" b="1" dirty="0"/>
              <a:t>Vad var en viking?</a:t>
            </a:r>
            <a:r>
              <a:rPr lang="sv-SE" dirty="0"/>
              <a:t> ”Pirat”-plundrare, handelsman, hantverkare, berättare, </a:t>
            </a:r>
            <a:r>
              <a:rPr lang="sv-SE" dirty="0" err="1"/>
              <a:t>diplomat,upptäcksresande</a:t>
            </a:r>
            <a:r>
              <a:rPr lang="sv-SE" dirty="0"/>
              <a:t> -  de flesta var bönder och var hemma och odlade jord .</a:t>
            </a:r>
          </a:p>
          <a:p>
            <a:pPr marL="0" indent="0">
              <a:buNone/>
            </a:pPr>
            <a:r>
              <a:rPr lang="sv-SE" dirty="0"/>
              <a:t> </a:t>
            </a:r>
          </a:p>
          <a:p>
            <a:endParaRPr lang="sv-SE" dirty="0"/>
          </a:p>
          <a:p>
            <a:endParaRPr lang="sv-SE" dirty="0"/>
          </a:p>
          <a:p>
            <a:endParaRPr lang="sv-SE" dirty="0"/>
          </a:p>
          <a:p>
            <a:pPr marL="0" indent="0">
              <a:buNone/>
            </a:pPr>
            <a:endParaRPr lang="sv-SE" dirty="0"/>
          </a:p>
        </p:txBody>
      </p:sp>
      <p:pic>
        <p:nvPicPr>
          <p:cNvPr id="4" name="Picture 3"/>
          <p:cNvPicPr>
            <a:picLocks noChangeAspect="1"/>
          </p:cNvPicPr>
          <p:nvPr/>
        </p:nvPicPr>
        <p:blipFill>
          <a:blip r:embed="rId2"/>
          <a:stretch>
            <a:fillRect/>
          </a:stretch>
        </p:blipFill>
        <p:spPr>
          <a:xfrm>
            <a:off x="6950025" y="1844824"/>
            <a:ext cx="2038350" cy="2247900"/>
          </a:xfrm>
          <a:prstGeom prst="rect">
            <a:avLst/>
          </a:prstGeom>
        </p:spPr>
      </p:pic>
      <p:pic>
        <p:nvPicPr>
          <p:cNvPr id="1026" name="Picture 2" descr="Vikingatidens kvinnor var krigare | Aftonbladet">
            <a:extLst>
              <a:ext uri="{FF2B5EF4-FFF2-40B4-BE49-F238E27FC236}">
                <a16:creationId xmlns:a16="http://schemas.microsoft.com/office/drawing/2014/main" id="{72E5F57B-4D46-40AA-B1CC-C91FBCAB0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5038137"/>
            <a:ext cx="2619375" cy="1765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20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a:t>Starka självständiga vikingakvinnor? </a:t>
            </a:r>
          </a:p>
        </p:txBody>
      </p:sp>
      <p:sp>
        <p:nvSpPr>
          <p:cNvPr id="3" name="Content Placeholder 2"/>
          <p:cNvSpPr>
            <a:spLocks noGrp="1"/>
          </p:cNvSpPr>
          <p:nvPr>
            <p:ph idx="1"/>
          </p:nvPr>
        </p:nvSpPr>
        <p:spPr/>
        <p:txBody>
          <a:bodyPr>
            <a:normAutofit lnSpcReduction="10000"/>
          </a:bodyPr>
          <a:lstStyle/>
          <a:p>
            <a:r>
              <a:rPr lang="sv-SE" dirty="0"/>
              <a:t>Kvinnor kunde vara allt från </a:t>
            </a:r>
          </a:p>
          <a:p>
            <a:pPr marL="0" indent="0">
              <a:buNone/>
            </a:pPr>
            <a:r>
              <a:rPr lang="sv-SE" dirty="0"/>
              <a:t>   husmor och prästinna till gårdens </a:t>
            </a:r>
          </a:p>
          <a:p>
            <a:pPr marL="0" indent="0">
              <a:buNone/>
            </a:pPr>
            <a:r>
              <a:rPr lang="sv-SE" dirty="0"/>
              <a:t>   överhuvud, köpman, hantverkare, </a:t>
            </a:r>
          </a:p>
          <a:p>
            <a:pPr marL="0" indent="0">
              <a:buNone/>
            </a:pPr>
            <a:r>
              <a:rPr lang="sv-SE" dirty="0"/>
              <a:t>   piga o s v. </a:t>
            </a:r>
          </a:p>
          <a:p>
            <a:r>
              <a:rPr lang="sv-SE" dirty="0"/>
              <a:t>Kvinnor skötte hela gården, </a:t>
            </a:r>
          </a:p>
          <a:p>
            <a:pPr marL="0" indent="0">
              <a:buNone/>
            </a:pPr>
            <a:r>
              <a:rPr lang="sv-SE" dirty="0"/>
              <a:t>   då mannen var ute på långresor</a:t>
            </a:r>
          </a:p>
          <a:p>
            <a:r>
              <a:rPr lang="sv-SE" dirty="0"/>
              <a:t>Utövade idrott: ridning, simning, </a:t>
            </a:r>
          </a:p>
          <a:p>
            <a:pPr marL="0" indent="0">
              <a:buNone/>
            </a:pPr>
            <a:r>
              <a:rPr lang="sv-SE" dirty="0"/>
              <a:t>    brottning, skidåkning… </a:t>
            </a:r>
          </a:p>
          <a:p>
            <a:endParaRPr lang="sv-S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1700808"/>
            <a:ext cx="2447925" cy="4029075"/>
          </a:xfrm>
          <a:prstGeom prst="rect">
            <a:avLst/>
          </a:prstGeom>
        </p:spPr>
      </p:pic>
    </p:spTree>
    <p:extLst>
      <p:ext uri="{BB962C8B-B14F-4D97-AF65-F5344CB8AC3E}">
        <p14:creationId xmlns:p14="http://schemas.microsoft.com/office/powerpoint/2010/main" val="45793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a:t>Nordiska kvinnan – </a:t>
            </a:r>
            <a:br>
              <a:rPr lang="sv-SE" dirty="0"/>
            </a:br>
            <a:r>
              <a:rPr lang="sv-SE" dirty="0"/>
              <a:t>en ”</a:t>
            </a:r>
            <a:r>
              <a:rPr lang="sv-SE" dirty="0" err="1"/>
              <a:t>snackis</a:t>
            </a:r>
            <a:r>
              <a:rPr lang="sv-SE" dirty="0"/>
              <a:t>” utomlands…</a:t>
            </a:r>
          </a:p>
        </p:txBody>
      </p:sp>
      <p:sp>
        <p:nvSpPr>
          <p:cNvPr id="3" name="Content Placeholder 2"/>
          <p:cNvSpPr>
            <a:spLocks noGrp="1"/>
          </p:cNvSpPr>
          <p:nvPr>
            <p:ph idx="1"/>
          </p:nvPr>
        </p:nvSpPr>
        <p:spPr/>
        <p:txBody>
          <a:bodyPr>
            <a:normAutofit lnSpcReduction="10000"/>
          </a:bodyPr>
          <a:lstStyle/>
          <a:p>
            <a:r>
              <a:rPr lang="sv-SE" dirty="0"/>
              <a:t>Förvånade utländska handelsmän- då den nordiska(fria) kvinnan var både landägare, hantverkare och kunde begära skilsmässa och gifta sig </a:t>
            </a:r>
            <a:r>
              <a:rPr lang="sv-SE" dirty="0" err="1"/>
              <a:t>pånytt</a:t>
            </a:r>
            <a:endParaRPr lang="sv-SE" dirty="0"/>
          </a:p>
          <a:p>
            <a:r>
              <a:rPr lang="sv-SE" dirty="0"/>
              <a:t>Skaffa barn utanför äktenskap – om hon kände för det…</a:t>
            </a:r>
          </a:p>
          <a:p>
            <a:r>
              <a:rPr lang="sv-SE" dirty="0"/>
              <a:t>Kristendomen kom att begränsa kvinnan som samhällsmedborgare – med näringsförbud i flera viktiga yrken, äktenskap, omyndighet</a:t>
            </a:r>
          </a:p>
          <a:p>
            <a:endParaRPr lang="sv-S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54138"/>
            <a:ext cx="1584000" cy="1584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7971"/>
            <a:ext cx="1777094" cy="1332000"/>
          </a:xfrm>
          <a:prstGeom prst="rect">
            <a:avLst/>
          </a:prstGeom>
        </p:spPr>
      </p:pic>
    </p:spTree>
    <p:extLst>
      <p:ext uri="{BB962C8B-B14F-4D97-AF65-F5344CB8AC3E}">
        <p14:creationId xmlns:p14="http://schemas.microsoft.com/office/powerpoint/2010/main" val="350458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A9416D0-F49E-4CA9-9DD8-DC0E8EB8A2B8}"/>
              </a:ext>
            </a:extLst>
          </p:cNvPr>
          <p:cNvPicPr>
            <a:picLocks noChangeAspect="1"/>
          </p:cNvPicPr>
          <p:nvPr/>
        </p:nvPicPr>
        <p:blipFill>
          <a:blip r:embed="rId2"/>
          <a:stretch>
            <a:fillRect/>
          </a:stretch>
        </p:blipFill>
        <p:spPr>
          <a:xfrm>
            <a:off x="91017" y="68263"/>
            <a:ext cx="8961966" cy="6721475"/>
          </a:xfrm>
          <a:prstGeom prst="rect">
            <a:avLst/>
          </a:prstGeom>
          <a:solidFill>
            <a:srgbClr val="FFC000"/>
          </a:solidFill>
        </p:spPr>
      </p:pic>
    </p:spTree>
    <p:extLst>
      <p:ext uri="{BB962C8B-B14F-4D97-AF65-F5344CB8AC3E}">
        <p14:creationId xmlns:p14="http://schemas.microsoft.com/office/powerpoint/2010/main" val="1971182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0EF6A87-8856-44F3-AB94-6D2AF3618C6C}"/>
              </a:ext>
            </a:extLst>
          </p:cNvPr>
          <p:cNvPicPr>
            <a:picLocks noChangeAspect="1"/>
          </p:cNvPicPr>
          <p:nvPr/>
        </p:nvPicPr>
        <p:blipFill>
          <a:blip r:embed="rId2"/>
          <a:stretch>
            <a:fillRect/>
          </a:stretch>
        </p:blipFill>
        <p:spPr>
          <a:xfrm>
            <a:off x="420000" y="188640"/>
            <a:ext cx="8304000" cy="6228000"/>
          </a:xfrm>
          <a:prstGeom prst="rect">
            <a:avLst/>
          </a:prstGeom>
        </p:spPr>
      </p:pic>
    </p:spTree>
    <p:extLst>
      <p:ext uri="{BB962C8B-B14F-4D97-AF65-F5344CB8AC3E}">
        <p14:creationId xmlns:p14="http://schemas.microsoft.com/office/powerpoint/2010/main" val="1327518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alpha val="80000"/>
          </a:srgb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Vikingar i </a:t>
            </a:r>
            <a:r>
              <a:rPr lang="sv-SE" dirty="0" err="1"/>
              <a:t>Västerled,österled</a:t>
            </a:r>
            <a:endParaRPr lang="sv-SE" dirty="0"/>
          </a:p>
        </p:txBody>
      </p:sp>
      <p:pic>
        <p:nvPicPr>
          <p:cNvPr id="3074" name="Picture 2" descr="E:\STORE N GO\Lektionsbilder epoker\Nordisk medeltid\Vikingar i österled västerle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5451" y="1556792"/>
            <a:ext cx="5513098" cy="47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01848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759</Words>
  <Application>Microsoft Office PowerPoint</Application>
  <PresentationFormat>Bildspel på skärmen (4:3)</PresentationFormat>
  <Paragraphs>105</Paragraphs>
  <Slides>34</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34</vt:i4>
      </vt:variant>
    </vt:vector>
  </HeadingPairs>
  <TitlesOfParts>
    <vt:vector size="39" baseType="lpstr">
      <vt:lpstr>Arial</vt:lpstr>
      <vt:lpstr>Calibri</vt:lpstr>
      <vt:lpstr>Georgia</vt:lpstr>
      <vt:lpstr>Times New Roman</vt:lpstr>
      <vt:lpstr>Office-tema</vt:lpstr>
      <vt:lpstr>   Vikingatid, Medeltid, Vasatid &amp; Stormakstid</vt:lpstr>
      <vt:lpstr>1. Vikingatid – medeltid </vt:lpstr>
      <vt:lpstr>Samhället: ett Ättsamhälle </vt:lpstr>
      <vt:lpstr>Vikingar?  ca 800-tal-1000-talet</vt:lpstr>
      <vt:lpstr>Starka självständiga vikingakvinnor? </vt:lpstr>
      <vt:lpstr>Nordiska kvinnan –  en ”snackis” utomlands…</vt:lpstr>
      <vt:lpstr>PowerPoint-presentation</vt:lpstr>
      <vt:lpstr>PowerPoint-presentation</vt:lpstr>
      <vt:lpstr>Vikingar i Västerled,österled</vt:lpstr>
      <vt:lpstr>Nytt DNA-test 2017 Forskare: Vikingakrigare var en kvinna</vt:lpstr>
      <vt:lpstr>Religion: ASATRO  Odin och hästen Sleipner</vt:lpstr>
      <vt:lpstr>Runskrift, Runsten från Östergötland</vt:lpstr>
      <vt:lpstr>Ales stenar, Kåseberga, Skåne  </vt:lpstr>
      <vt:lpstr>”Mellantid” –Asatro/ Kristendom  Midvinterblot – Julaftons tid</vt:lpstr>
      <vt:lpstr>PowerPoint-presentation</vt:lpstr>
      <vt:lpstr>PowerPoint-presentation</vt:lpstr>
      <vt:lpstr>Äldre Västgötalagen 1225</vt:lpstr>
      <vt:lpstr>PowerPoint-presentation</vt:lpstr>
      <vt:lpstr>Makt Kungar och Kyrkan…</vt:lpstr>
      <vt:lpstr>1280 Alsnö stadgar  Kung Magnus Ladulås </vt:lpstr>
      <vt:lpstr>PowerPoint-presentation</vt:lpstr>
      <vt:lpstr>Magnus Erikssons Landslag 1350</vt:lpstr>
      <vt:lpstr>HELIGA BIRGITTA 1303-73</vt:lpstr>
      <vt:lpstr>Nr 2: Drottning Margareta -  regent över tre konungariken Kalmarunionen – 1397-1521 </vt:lpstr>
      <vt:lpstr>2. Vasatid och Stormaktstid</vt:lpstr>
      <vt:lpstr>PowerPoint-presentation</vt:lpstr>
      <vt:lpstr>GW:s organisation av Sverige Centralstyrning</vt:lpstr>
      <vt:lpstr>PowerPoint-presentation</vt:lpstr>
      <vt:lpstr>Gustav Vasa 1523 - 1560</vt:lpstr>
      <vt:lpstr>Erik XIV- tänker stort…</vt:lpstr>
      <vt:lpstr>Vasasönerna…</vt:lpstr>
      <vt:lpstr>2.  Svensk stormaktstid</vt:lpstr>
      <vt:lpstr>1600-talet- svensk stormaktstid </vt:lpstr>
      <vt:lpstr>1600-talet- svensk stormaktstid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Vikingatid Medeltid &amp;  Gustav Vasa</dc:title>
  <dc:creator>Kerstin Högberg</dc:creator>
  <cp:lastModifiedBy>Kerstin Högberg</cp:lastModifiedBy>
  <cp:revision>18</cp:revision>
  <dcterms:created xsi:type="dcterms:W3CDTF">2020-04-14T08:33:25Z</dcterms:created>
  <dcterms:modified xsi:type="dcterms:W3CDTF">2025-12-10T15:01:51Z</dcterms:modified>
</cp:coreProperties>
</file>