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2" r:id="rId7"/>
    <p:sldId id="259" r:id="rId8"/>
    <p:sldId id="26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9F374-2FF5-4405-8E5E-2B13339EB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7FCA2E-55FD-4E95-970C-28AECD22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F69F2A-467A-4001-88D2-DA883372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84BFF4-6BE9-4DE3-A2D8-3A4A673B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0065E-F8A1-4E90-8560-B61B276F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20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A1B4EE-2EF3-405B-A518-ED7C40C7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5F7858-CD66-4182-8263-705E40920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CB8A6E-8925-46D5-B2C1-43FA56C1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33407F-DBF8-4ADE-8EF3-13C672DA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75215F-B459-4E8E-8567-8B51C8D3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00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5114759-3910-44CC-B116-CBEBC7D78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34FC014-131C-4E69-BF08-2DE6DCE2C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A2FCA-77A9-497B-9109-D0C656AC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2D6A4C-FB37-4BAA-9A19-BC31D018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F1BD74-6DDF-4F0A-A2EE-1410A26A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89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651F0-35C8-4840-8B46-BD5EA535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7AB9D0-2EFB-4C66-BFEB-124381F6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20D71D-ED7F-43EB-93F3-81C4DC72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742E2B-D4AC-4572-B301-2B9D568C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D1B7DC-3BFD-492F-B2C3-012DA1A0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73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31CD5-CC12-461B-A1EB-32C8433D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B4F3B2-852B-4E5B-95E2-6913CD503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63310A-D952-4F04-8370-93C20FC2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5ADDF-9D87-4050-AB99-A91EAA87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3F0663-304F-4371-AACB-C324283A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56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CDF3F-9E1B-4121-8CE0-50FFC7AA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CF1ECE-E8AF-40ED-B17C-5375C305C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BEB0C5-A37B-460B-BFB8-FA11D365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9B9385-D85C-4381-B600-691A6072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78FF17-2ADE-4624-998A-20AB028D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950109-39EF-4BA7-8264-A91935C7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13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3D245-C637-4DDB-9198-CD29D191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D72C11-A3C4-4FE2-BF42-75C1CFE7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24D249-CA0D-4BBA-A64D-2581134ED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409BE6-0C01-4CC0-BAA2-F5E44AAA2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6CEE29-56AD-4D53-8727-034FC7C7C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082D77C-F8C5-4E38-AB16-E34FF9E2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C38146-2A1F-4174-BF4E-DB624597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2AABF8-EAD8-40AE-91DD-8740DB36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1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C82E8-5C64-47B5-83A3-724C506A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7FA82F-2474-4455-B6C3-6E413F3C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8ED2335-D25F-4BA1-969E-F1FFF14C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193F90-4427-4428-A3BB-43BBABB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94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96BDE03-A84E-4861-8861-F04FB0AF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00F2A9-6DF2-460C-89AE-D0085ADC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BC10355-6C5A-48F8-BD12-92E2E6ED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5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462186-0ACD-4DEC-9DA0-7D8E4079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F2169A-E21D-41C8-A2E5-E487EB836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D99313-7F7B-4303-8794-80B3E79F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898F911-6DFC-474B-9E5C-DFD25390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88D5DC-D1FC-4F34-8873-EF6A24FD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BBBC35-C9EF-4A29-A483-52A78092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81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DBC86-04F9-41A0-8105-7B133B77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6A89646-B863-48C3-AFFC-9ACFBEC76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97EADB-C1CB-4AED-8F4D-FE76F29FF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EF58E1-70A8-431E-B6C9-FD34F275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4D91C0-2627-4653-B8C8-4911A31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226E04-2E65-4FFA-838E-1872A547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11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6E5E2A-8DFF-4505-8FF3-B45F32DD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9A0293-9A65-486F-80DE-C5CBEE0FB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CD1D36-38FD-4BC6-AFE2-DE7ED3FC3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864C-0976-4E2D-BAD2-12965F55C62B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6F7131-93E4-4C7F-A983-EE34438A3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3EC3B2-9F40-4D22-A515-46406236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AED9-0790-469B-88C1-063D964326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96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v.wikipedia.org/wiki/Stormaktstiden#cite_note-4" TargetMode="External"/><Relationship Id="rId13" Type="http://schemas.openxmlformats.org/officeDocument/2006/relationships/hyperlink" Target="https://sv.wikipedia.org/wiki/Sk%C3%A5ne" TargetMode="External"/><Relationship Id="rId18" Type="http://schemas.openxmlformats.org/officeDocument/2006/relationships/hyperlink" Target="https://sv.wikipedia.org/wiki/H%C3%A4rjedalen" TargetMode="External"/><Relationship Id="rId3" Type="http://schemas.openxmlformats.org/officeDocument/2006/relationships/hyperlink" Target="https://sv.wikipedia.org/wiki/Stormaktstiden#cite_note-2" TargetMode="External"/><Relationship Id="rId21" Type="http://schemas.openxmlformats.org/officeDocument/2006/relationships/hyperlink" Target="https://sv.wikipedia.org/wiki/Bruttonationalprodukt" TargetMode="External"/><Relationship Id="rId7" Type="http://schemas.openxmlformats.org/officeDocument/2006/relationships/hyperlink" Target="https://sv.wikipedia.org/wiki/Reval" TargetMode="External"/><Relationship Id="rId12" Type="http://schemas.openxmlformats.org/officeDocument/2006/relationships/hyperlink" Target="https://sv.wikipedia.org/wiki/Stormaktstiden#cite_note-6" TargetMode="External"/><Relationship Id="rId17" Type="http://schemas.openxmlformats.org/officeDocument/2006/relationships/hyperlink" Target="https://sv.wikipedia.org/wiki/Gotland" TargetMode="External"/><Relationship Id="rId2" Type="http://schemas.openxmlformats.org/officeDocument/2006/relationships/hyperlink" Target="https://sv.wikipedia.org/wiki/Gustav_II_Adolf" TargetMode="External"/><Relationship Id="rId16" Type="http://schemas.openxmlformats.org/officeDocument/2006/relationships/hyperlink" Target="https://sv.wikipedia.org/wiki/Bohusl%C3%A4n" TargetMode="External"/><Relationship Id="rId20" Type="http://schemas.openxmlformats.org/officeDocument/2006/relationships/hyperlink" Target="https://sv.wikipedia.org/wiki/Stormaktstiden#cite_note-ekh.lu.se-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.wikipedia.org/wiki/Estland" TargetMode="External"/><Relationship Id="rId11" Type="http://schemas.openxmlformats.org/officeDocument/2006/relationships/hyperlink" Target="https://sv.wikipedia.org/wiki/Stormaktstiden#cite_note-5" TargetMode="External"/><Relationship Id="rId5" Type="http://schemas.openxmlformats.org/officeDocument/2006/relationships/hyperlink" Target="https://sv.wikipedia.org/wiki/Erik_XIV" TargetMode="External"/><Relationship Id="rId15" Type="http://schemas.openxmlformats.org/officeDocument/2006/relationships/hyperlink" Target="https://sv.wikipedia.org/wiki/Blekinge" TargetMode="External"/><Relationship Id="rId23" Type="http://schemas.openxmlformats.org/officeDocument/2006/relationships/hyperlink" Target="https://sv.wikipedia.org/wiki/Stormaktstiden#cite_note-9" TargetMode="External"/><Relationship Id="rId10" Type="http://schemas.openxmlformats.org/officeDocument/2006/relationships/hyperlink" Target="https://sv.wikipedia.org/wiki/Freden_i_Nystad" TargetMode="External"/><Relationship Id="rId19" Type="http://schemas.openxmlformats.org/officeDocument/2006/relationships/hyperlink" Target="https://sv.wikipedia.org/wiki/J%C3%A4mtland" TargetMode="External"/><Relationship Id="rId4" Type="http://schemas.openxmlformats.org/officeDocument/2006/relationships/hyperlink" Target="https://sv.wikipedia.org/wiki/Stormaktstiden#cite_note-3" TargetMode="External"/><Relationship Id="rId9" Type="http://schemas.openxmlformats.org/officeDocument/2006/relationships/hyperlink" Target="https://sv.wikipedia.org/wiki/Stora_nordiska_kriget" TargetMode="External"/><Relationship Id="rId14" Type="http://schemas.openxmlformats.org/officeDocument/2006/relationships/hyperlink" Target="https://sv.wikipedia.org/wiki/Halland" TargetMode="External"/><Relationship Id="rId22" Type="http://schemas.openxmlformats.org/officeDocument/2006/relationships/hyperlink" Target="https://sv.wikipedia.org/wiki/Stormaktstiden#cite_note-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Gustav_II_adolf" TargetMode="External"/><Relationship Id="rId2" Type="http://schemas.openxmlformats.org/officeDocument/2006/relationships/hyperlink" Target="https://sv.wikipedia.org/wiki/Erik_XI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ipsholmsslott.se/regentlangd/karl-xi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1A0E2E-DA91-4E5F-AE0E-26F27D42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Bildspelsexempel…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20A8B4-7489-432A-A570-9EF7CEBBE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6 exempel på att presentera Svensk stormaktstid- start till slutet: </a:t>
            </a:r>
            <a:br>
              <a:rPr lang="sv-SE" dirty="0"/>
            </a:br>
            <a:r>
              <a:rPr lang="sv-SE" dirty="0"/>
              <a:t>i text, text med animeringar / med kungabilder / karta / källförteckning</a:t>
            </a:r>
          </a:p>
        </p:txBody>
      </p:sp>
    </p:spTree>
    <p:extLst>
      <p:ext uri="{BB962C8B-B14F-4D97-AF65-F5344CB8AC3E}">
        <p14:creationId xmlns:p14="http://schemas.microsoft.com/office/powerpoint/2010/main" val="173980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A0687C-686D-44B1-BE41-A01B8E04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/>
              <a:t>Svensk stormaktstid…   (Exempel 1)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E0A913-3CF6-4B2F-8CB3-0E00CE16A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Perioden anses ofta inledas 1611 med att </a:t>
            </a:r>
            <a:r>
              <a:rPr lang="sv-SE" dirty="0">
                <a:hlinkClick r:id="rId2" tooltip="Gustav II Adolf"/>
              </a:rPr>
              <a:t>Gustav II Adolf</a:t>
            </a:r>
            <a:r>
              <a:rPr lang="sv-SE" dirty="0"/>
              <a:t> bestiger den svenska tronen</a:t>
            </a:r>
            <a:r>
              <a:rPr lang="sv-SE" baseline="30000" dirty="0">
                <a:hlinkClick r:id="rId3"/>
              </a:rPr>
              <a:t>[2]</a:t>
            </a:r>
            <a:r>
              <a:rPr lang="sv-SE" baseline="30000" dirty="0">
                <a:hlinkClick r:id="rId4"/>
              </a:rPr>
              <a:t>[3]</a:t>
            </a:r>
            <a:r>
              <a:rPr lang="sv-SE" dirty="0"/>
              <a:t>, även om det finns många som vill förlägga dess inledning så tidigt som till 1561, då </a:t>
            </a:r>
            <a:r>
              <a:rPr lang="sv-SE" dirty="0">
                <a:hlinkClick r:id="rId5" tooltip="Erik XIV"/>
              </a:rPr>
              <a:t>Erik XIV</a:t>
            </a:r>
            <a:r>
              <a:rPr lang="sv-SE" dirty="0"/>
              <a:t> startar den svenska Östersjöexpansionen genom att han sänder en armé till </a:t>
            </a:r>
            <a:r>
              <a:rPr lang="sv-SE" dirty="0">
                <a:hlinkClick r:id="rId6" tooltip="Estland"/>
              </a:rPr>
              <a:t>Estland</a:t>
            </a:r>
            <a:r>
              <a:rPr lang="sv-SE" dirty="0"/>
              <a:t> på anmodan av staden </a:t>
            </a:r>
            <a:r>
              <a:rPr lang="sv-SE" dirty="0">
                <a:hlinkClick r:id="rId7" tooltip="Reval"/>
              </a:rPr>
              <a:t>Reval</a:t>
            </a:r>
            <a:r>
              <a:rPr lang="sv-SE" dirty="0"/>
              <a:t>.</a:t>
            </a:r>
            <a:r>
              <a:rPr lang="sv-SE" baseline="30000" dirty="0">
                <a:hlinkClick r:id="rId8"/>
              </a:rPr>
              <a:t>[4]</a:t>
            </a:r>
            <a:r>
              <a:rPr lang="sv-SE" dirty="0"/>
              <a:t> Efter det </a:t>
            </a:r>
            <a:r>
              <a:rPr lang="sv-SE" dirty="0">
                <a:hlinkClick r:id="rId9" tooltip="Stora nordiska kriget"/>
              </a:rPr>
              <a:t>Stora nordiska kriget</a:t>
            </a:r>
            <a:r>
              <a:rPr lang="sv-SE" dirty="0"/>
              <a:t> slut, genom </a:t>
            </a:r>
            <a:r>
              <a:rPr lang="sv-SE" dirty="0">
                <a:hlinkClick r:id="rId10" tooltip="Freden i Nystad"/>
              </a:rPr>
              <a:t>freden i Nystad</a:t>
            </a:r>
            <a:r>
              <a:rPr lang="sv-SE" dirty="0"/>
              <a:t> år 1721, avslutas den svenska stormaktsepoken formellt.</a:t>
            </a:r>
            <a:r>
              <a:rPr lang="sv-SE" baseline="30000" dirty="0">
                <a:hlinkClick r:id="rId11"/>
              </a:rPr>
              <a:t>[5]</a:t>
            </a:r>
            <a:r>
              <a:rPr lang="sv-SE" baseline="30000" dirty="0">
                <a:hlinkClick r:id="rId12"/>
              </a:rPr>
              <a:t>[6]</a:t>
            </a:r>
            <a:endParaRPr lang="sv-SE" dirty="0"/>
          </a:p>
          <a:p>
            <a:r>
              <a:rPr lang="sv-SE" dirty="0"/>
              <a:t>Det var under stormaktstiden som </a:t>
            </a:r>
            <a:r>
              <a:rPr lang="sv-SE" dirty="0">
                <a:hlinkClick r:id="rId13" tooltip="Skåne"/>
              </a:rPr>
              <a:t>Skåne</a:t>
            </a:r>
            <a:r>
              <a:rPr lang="sv-SE" dirty="0"/>
              <a:t>, </a:t>
            </a:r>
            <a:r>
              <a:rPr lang="sv-SE" dirty="0">
                <a:hlinkClick r:id="rId14" tooltip="Halland"/>
              </a:rPr>
              <a:t>Halland</a:t>
            </a:r>
            <a:r>
              <a:rPr lang="sv-SE" dirty="0"/>
              <a:t>, </a:t>
            </a:r>
            <a:r>
              <a:rPr lang="sv-SE" dirty="0">
                <a:hlinkClick r:id="rId15" tooltip="Blekinge"/>
              </a:rPr>
              <a:t>Blekinge</a:t>
            </a:r>
            <a:r>
              <a:rPr lang="sv-SE" dirty="0"/>
              <a:t>, </a:t>
            </a:r>
            <a:r>
              <a:rPr lang="sv-SE" dirty="0">
                <a:hlinkClick r:id="rId16" tooltip="Bohuslän"/>
              </a:rPr>
              <a:t>Bohuslän</a:t>
            </a:r>
            <a:r>
              <a:rPr lang="sv-SE" dirty="0"/>
              <a:t>, </a:t>
            </a:r>
            <a:r>
              <a:rPr lang="sv-SE" dirty="0">
                <a:hlinkClick r:id="rId17" tooltip="Gotland"/>
              </a:rPr>
              <a:t>Gotland</a:t>
            </a:r>
            <a:r>
              <a:rPr lang="sv-SE" dirty="0"/>
              <a:t>, </a:t>
            </a:r>
            <a:r>
              <a:rPr lang="sv-SE" dirty="0">
                <a:hlinkClick r:id="rId18" tooltip="Härjedalen"/>
              </a:rPr>
              <a:t>Härjedalen</a:t>
            </a:r>
            <a:r>
              <a:rPr lang="sv-SE" dirty="0"/>
              <a:t> och </a:t>
            </a:r>
            <a:r>
              <a:rPr lang="sv-SE" dirty="0">
                <a:hlinkClick r:id="rId19" tooltip="Jämtland"/>
              </a:rPr>
              <a:t>Jämtland</a:t>
            </a:r>
            <a:r>
              <a:rPr lang="sv-SE" dirty="0"/>
              <a:t> blev en del av Sverige. Stormaktstiden innebar inte endast en territoriell expansion, utan även en långvarig period av ekonomisk expansion</a:t>
            </a:r>
            <a:r>
              <a:rPr lang="sv-SE" baseline="30000" dirty="0">
                <a:hlinkClick r:id="rId20"/>
              </a:rPr>
              <a:t>[7]</a:t>
            </a:r>
            <a:r>
              <a:rPr lang="sv-SE" dirty="0"/>
              <a:t>. Från år 1600 till år 1700 nästan fördubblades levnadsstandarden mätt i </a:t>
            </a:r>
            <a:r>
              <a:rPr lang="sv-SE" dirty="0">
                <a:hlinkClick r:id="rId21" tooltip="Bruttonationalprodukt"/>
              </a:rPr>
              <a:t>BNP per capita</a:t>
            </a:r>
            <a:r>
              <a:rPr lang="sv-SE" dirty="0"/>
              <a:t>.</a:t>
            </a:r>
            <a:r>
              <a:rPr lang="sv-SE" baseline="30000" dirty="0">
                <a:hlinkClick r:id="rId20"/>
              </a:rPr>
              <a:t>[7]</a:t>
            </a:r>
            <a:r>
              <a:rPr lang="sv-SE" dirty="0"/>
              <a:t> Stormaktstiden följdes av en längre period med krympande ekonomi.</a:t>
            </a:r>
            <a:r>
              <a:rPr lang="sv-SE" baseline="30000" dirty="0">
                <a:hlinkClick r:id="rId22"/>
              </a:rPr>
              <a:t>[8]</a:t>
            </a:r>
            <a:r>
              <a:rPr lang="sv-SE" dirty="0"/>
              <a:t> Det dröjde till 1870-talet innan Sverige uppnådde samma BNP per capita som år 1700.</a:t>
            </a:r>
            <a:r>
              <a:rPr lang="sv-SE" baseline="30000" dirty="0">
                <a:hlinkClick r:id="rId23"/>
              </a:rPr>
              <a:t>[9]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395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1D40C-4275-4D9A-8830-CAAE9B7C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800" b="1" dirty="0"/>
              <a:t>Exempel 2</a:t>
            </a:r>
            <a:br>
              <a:rPr lang="sv-SE" sz="4800" b="1" dirty="0"/>
            </a:br>
            <a:r>
              <a:rPr lang="sv-SE" sz="4800" b="1" dirty="0"/>
              <a:t>Svensk </a:t>
            </a:r>
            <a:r>
              <a:rPr lang="sv-SE" sz="4800" b="1" dirty="0" err="1"/>
              <a:t>stormaktstid,när</a:t>
            </a:r>
            <a:r>
              <a:rPr lang="sv-SE" sz="4800" b="1" dirty="0"/>
              <a:t>?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1B5B75-EFC2-4A5C-AC13-F1D30E54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START? </a:t>
            </a:r>
          </a:p>
          <a:p>
            <a:pPr marL="0" indent="0">
              <a:buNone/>
            </a:pPr>
            <a:r>
              <a:rPr lang="sv-SE" dirty="0"/>
              <a:t> Erik XIV -  1561  Estland</a:t>
            </a:r>
          </a:p>
          <a:p>
            <a:r>
              <a:rPr lang="sv-SE" dirty="0"/>
              <a:t>Utveckling…</a:t>
            </a:r>
          </a:p>
          <a:p>
            <a:pPr marL="0" indent="0">
              <a:buNone/>
            </a:pPr>
            <a:r>
              <a:rPr lang="sv-SE" dirty="0"/>
              <a:t> Gustav II Adolf  1611  - krig !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SLUT?</a:t>
            </a:r>
          </a:p>
          <a:p>
            <a:pPr marL="0" indent="0">
              <a:buNone/>
            </a:pPr>
            <a:r>
              <a:rPr lang="sv-SE" dirty="0"/>
              <a:t>Karl XII -  Nordiska kriget,  fred 1721 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97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1D40C-4275-4D9A-8830-CAAE9B7C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800" b="1" dirty="0"/>
              <a:t>Exempel 3 </a:t>
            </a:r>
            <a:r>
              <a:rPr lang="sv-SE" sz="3100" b="1" dirty="0"/>
              <a:t>( med animering)</a:t>
            </a:r>
            <a:br>
              <a:rPr lang="sv-SE" sz="3100" b="1" dirty="0"/>
            </a:br>
            <a:r>
              <a:rPr lang="sv-SE" sz="4800" b="1" dirty="0"/>
              <a:t>Svensk </a:t>
            </a:r>
            <a:r>
              <a:rPr lang="sv-SE" sz="4800" b="1" dirty="0" err="1"/>
              <a:t>stormaktstid,när</a:t>
            </a:r>
            <a:r>
              <a:rPr lang="sv-SE" sz="4800" b="1" dirty="0"/>
              <a:t>?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1B5B75-EFC2-4A5C-AC13-F1D30E54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START? </a:t>
            </a:r>
          </a:p>
          <a:p>
            <a:pPr marL="0" indent="0">
              <a:buNone/>
            </a:pPr>
            <a:r>
              <a:rPr lang="sv-SE" dirty="0"/>
              <a:t> Erik XIV -  1561  Estland</a:t>
            </a:r>
          </a:p>
          <a:p>
            <a:r>
              <a:rPr lang="sv-SE" dirty="0"/>
              <a:t>Utveckling…</a:t>
            </a:r>
          </a:p>
          <a:p>
            <a:pPr marL="0" indent="0">
              <a:buNone/>
            </a:pPr>
            <a:r>
              <a:rPr lang="sv-SE" dirty="0"/>
              <a:t> Gustav II Adolf  1611  - krig !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SLUT?</a:t>
            </a:r>
          </a:p>
          <a:p>
            <a:pPr marL="0" indent="0">
              <a:buNone/>
            </a:pPr>
            <a:r>
              <a:rPr lang="sv-SE" dirty="0"/>
              <a:t>Karl XII -  Nordiska kriget,  fred 1721 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43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645111-8E10-483C-8600-43CD9473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Svensk stormaktstid, start?   ( Exempel 4)</a:t>
            </a:r>
            <a:endParaRPr lang="sv-SE" dirty="0"/>
          </a:p>
        </p:txBody>
      </p:sp>
      <p:pic>
        <p:nvPicPr>
          <p:cNvPr id="2050" name="Picture 2" descr="http://historiska-personer.nu/min-s/pp2841bbfd0.jpg.jpg">
            <a:extLst>
              <a:ext uri="{FF2B5EF4-FFF2-40B4-BE49-F238E27FC236}">
                <a16:creationId xmlns:a16="http://schemas.microsoft.com/office/drawing/2014/main" id="{7A770749-B629-499B-BBE3-171A37AB7A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2" y="1690688"/>
            <a:ext cx="3741045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resultat för Gustav II adolf&quot;">
            <a:extLst>
              <a:ext uri="{FF2B5EF4-FFF2-40B4-BE49-F238E27FC236}">
                <a16:creationId xmlns:a16="http://schemas.microsoft.com/office/drawing/2014/main" id="{CE18F224-C678-448D-A1D9-31EBCBE257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59" y="1759899"/>
            <a:ext cx="3352800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030" name="Picture 6" descr="Karl XII – Wikipedia">
            <a:extLst>
              <a:ext uri="{FF2B5EF4-FFF2-40B4-BE49-F238E27FC236}">
                <a16:creationId xmlns:a16="http://schemas.microsoft.com/office/drawing/2014/main" id="{B0629F69-CE27-7F89-DEC9-62694BF5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40" y="1795899"/>
            <a:ext cx="35625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645111-8E10-483C-8600-43CD9473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Svensk stormaktstid, start?   ( Exempel 5)</a:t>
            </a:r>
            <a:endParaRPr lang="sv-SE" dirty="0"/>
          </a:p>
        </p:txBody>
      </p:sp>
      <p:pic>
        <p:nvPicPr>
          <p:cNvPr id="2050" name="Picture 2" descr="http://historiska-personer.nu/min-s/pp2841bbfd0.jpg.jpg">
            <a:extLst>
              <a:ext uri="{FF2B5EF4-FFF2-40B4-BE49-F238E27FC236}">
                <a16:creationId xmlns:a16="http://schemas.microsoft.com/office/drawing/2014/main" id="{7A770749-B629-499B-BBE3-171A37AB7A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2" y="1690688"/>
            <a:ext cx="3741045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resultat för Gustav II adolf&quot;">
            <a:extLst>
              <a:ext uri="{FF2B5EF4-FFF2-40B4-BE49-F238E27FC236}">
                <a16:creationId xmlns:a16="http://schemas.microsoft.com/office/drawing/2014/main" id="{CE18F224-C678-448D-A1D9-31EBCBE257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59" y="1759899"/>
            <a:ext cx="3352800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030" name="Picture 6" descr="Karl XII – Wikipedia">
            <a:extLst>
              <a:ext uri="{FF2B5EF4-FFF2-40B4-BE49-F238E27FC236}">
                <a16:creationId xmlns:a16="http://schemas.microsoft.com/office/drawing/2014/main" id="{B0629F69-CE27-7F89-DEC9-62694BF5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40" y="1798688"/>
            <a:ext cx="35625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DF0A44-B649-4E71-8B14-F7F9DE0A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Exempel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6)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Svensk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stormarktid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gränser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resultat för svensk stormaktstid&quot;">
            <a:extLst>
              <a:ext uri="{FF2B5EF4-FFF2-40B4-BE49-F238E27FC236}">
                <a16:creationId xmlns:a16="http://schemas.microsoft.com/office/drawing/2014/main" id="{8C9B56B9-5006-47A7-9310-133057F90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8872" y="492573"/>
            <a:ext cx="476344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2B5C64-4C2D-4AF9-E7F1-221FD913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Källförteckning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D2FCBF-2962-3108-841E-72AAF0745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379"/>
            <a:ext cx="10515600" cy="4617584"/>
          </a:xfrm>
        </p:spPr>
        <p:txBody>
          <a:bodyPr>
            <a:normAutofit fontScale="77500" lnSpcReduction="20000"/>
          </a:bodyPr>
          <a:lstStyle/>
          <a:p>
            <a:r>
              <a:rPr lang="sv-SE" sz="2400" b="1" dirty="0"/>
              <a:t>Tryckt litteratur</a:t>
            </a:r>
          </a:p>
          <a:p>
            <a:pPr marL="0" indent="0">
              <a:buNone/>
            </a:pPr>
            <a:r>
              <a:rPr lang="sv-SE" sz="1600" b="1" dirty="0"/>
              <a:t>Eriksson Niklas </a:t>
            </a:r>
            <a:r>
              <a:rPr lang="sv-SE" sz="1600" dirty="0"/>
              <a:t>m </a:t>
            </a:r>
            <a:r>
              <a:rPr lang="sv-SE" sz="1600" dirty="0" err="1"/>
              <a:t>fl</a:t>
            </a:r>
            <a:r>
              <a:rPr lang="sv-SE" sz="1600" dirty="0"/>
              <a:t>, </a:t>
            </a:r>
            <a:r>
              <a:rPr lang="sv-SE" sz="1600" i="1" dirty="0"/>
              <a:t>Samband plus  </a:t>
            </a:r>
            <a:r>
              <a:rPr lang="sv-SE" sz="1600" dirty="0"/>
              <a:t>,2009, Första upplagan, Bonnier Utbildning AB, Stockholm</a:t>
            </a:r>
          </a:p>
          <a:p>
            <a:pPr marL="0" indent="0">
              <a:buNone/>
            </a:pPr>
            <a:r>
              <a:rPr lang="sv-SE" sz="1600" b="1" dirty="0"/>
              <a:t>Gustafson Bengt </a:t>
            </a:r>
            <a:r>
              <a:rPr lang="sv-SE" sz="1600" dirty="0"/>
              <a:t>( 1978): </a:t>
            </a:r>
            <a:r>
              <a:rPr lang="sv-SE" sz="1600" b="1" dirty="0"/>
              <a:t>Atlas till historien: Karta över Sverige 1658 </a:t>
            </a:r>
            <a:r>
              <a:rPr lang="sv-SE" sz="1600" dirty="0"/>
              <a:t>, fjärde upplagan, Esselte studium AB och Stockholms litografiska anstalt, Stockholm</a:t>
            </a:r>
          </a:p>
          <a:p>
            <a:endParaRPr lang="sv-SE" sz="2400" b="1" dirty="0"/>
          </a:p>
          <a:p>
            <a:r>
              <a:rPr lang="sv-SE" sz="2400" b="1" dirty="0"/>
              <a:t>Bildförteckning</a:t>
            </a:r>
          </a:p>
          <a:p>
            <a:pPr marL="0" indent="0">
              <a:buNone/>
            </a:pPr>
            <a:r>
              <a:rPr lang="sv-SE" sz="2100" b="1" dirty="0"/>
              <a:t>Erik XIV </a:t>
            </a:r>
            <a:r>
              <a:rPr lang="sv-SE" sz="2100" dirty="0"/>
              <a:t>:konstnär </a:t>
            </a:r>
            <a:r>
              <a:rPr lang="sv-SE" sz="2100" dirty="0" err="1"/>
              <a:t>Dominicus</a:t>
            </a:r>
            <a:r>
              <a:rPr lang="sv-SE" sz="2100" dirty="0"/>
              <a:t> </a:t>
            </a:r>
            <a:r>
              <a:rPr lang="sv-SE" sz="2100" dirty="0" err="1"/>
              <a:t>ver</a:t>
            </a:r>
            <a:r>
              <a:rPr lang="sv-SE" sz="2100" dirty="0"/>
              <a:t> </a:t>
            </a:r>
            <a:r>
              <a:rPr lang="sv-SE" sz="2100" dirty="0" err="1"/>
              <a:t>Wildt</a:t>
            </a:r>
            <a:r>
              <a:rPr lang="sv-SE" sz="2100" dirty="0"/>
              <a:t>,</a:t>
            </a:r>
          </a:p>
          <a:p>
            <a:pPr marL="0" indent="0">
              <a:buNone/>
            </a:pPr>
            <a:r>
              <a:rPr lang="sv-SE" sz="2100" dirty="0">
                <a:hlinkClick r:id="rId2"/>
              </a:rPr>
              <a:t>https://sv.wikipedia.org/wiki/Erik_XIV</a:t>
            </a:r>
            <a:r>
              <a:rPr lang="sv-SE" sz="2100" dirty="0"/>
              <a:t>( hämtat den 16/11 2020)</a:t>
            </a:r>
          </a:p>
          <a:p>
            <a:pPr marL="0" indent="0">
              <a:buNone/>
            </a:pPr>
            <a:endParaRPr lang="sv-SE" sz="2100" dirty="0"/>
          </a:p>
          <a:p>
            <a:pPr marL="0" indent="0">
              <a:buNone/>
            </a:pPr>
            <a:r>
              <a:rPr lang="sv-SE" sz="2100" b="1" dirty="0"/>
              <a:t>Gustav II Adolf:</a:t>
            </a:r>
            <a:r>
              <a:rPr lang="sv-SE" sz="2100" dirty="0"/>
              <a:t> konstnär Jacob </a:t>
            </a:r>
            <a:r>
              <a:rPr lang="sv-SE" sz="2100" dirty="0" err="1"/>
              <a:t>Hoefnage</a:t>
            </a:r>
            <a:endParaRPr lang="sv-SE" sz="2100" dirty="0"/>
          </a:p>
          <a:p>
            <a:pPr marL="0" indent="0">
              <a:buNone/>
            </a:pPr>
            <a:r>
              <a:rPr lang="sv-SE" sz="2100" dirty="0">
                <a:hlinkClick r:id="rId3"/>
              </a:rPr>
              <a:t>https://sv.wikipedia.org/wiki/Gustav_II_adolf</a:t>
            </a:r>
            <a:r>
              <a:rPr lang="sv-SE" sz="2100" dirty="0"/>
              <a:t>( hämtat den 16/11 2020)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900" b="1" dirty="0">
                <a:latin typeface="+mj-lt"/>
              </a:rPr>
              <a:t> </a:t>
            </a:r>
            <a:r>
              <a:rPr lang="sv-SE" sz="23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Karl XII i Ystad 1715</a:t>
            </a: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målad av Johan Heinrich </a:t>
            </a:r>
            <a:r>
              <a:rPr lang="sv-SE" sz="23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Wedekindt.Bild</a:t>
            </a: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Statens </a:t>
            </a:r>
            <a:r>
              <a:rPr lang="sv-SE" sz="23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porträttsamling,foto</a:t>
            </a: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Nationalmuseum, Stockholm, tavlan hänger i </a:t>
            </a:r>
            <a:r>
              <a:rPr lang="sv-SE" sz="23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audiencesalen</a:t>
            </a: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på </a:t>
            </a:r>
            <a:r>
              <a:rPr lang="sv-SE" sz="23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Gripsholmsslott</a:t>
            </a:r>
            <a:b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https://www.gripsholmsslott.se/regentlangd/karl-xii.html</a:t>
            </a:r>
            <a: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hämtat den 16/11 2020)</a:t>
            </a:r>
          </a:p>
          <a:p>
            <a:pPr marL="0" indent="0">
              <a:buNone/>
            </a:pPr>
            <a:br>
              <a:rPr lang="sv-SE" sz="23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23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42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Bredbild</PresentationFormat>
  <Paragraphs>44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Bildspelsexempel…</vt:lpstr>
      <vt:lpstr>Svensk stormaktstid…   (Exempel 1)</vt:lpstr>
      <vt:lpstr>Exempel 2 Svensk stormaktstid,när? </vt:lpstr>
      <vt:lpstr>Exempel 3 ( med animering) Svensk stormaktstid,när? </vt:lpstr>
      <vt:lpstr>Svensk stormaktstid, start?   ( Exempel 4)</vt:lpstr>
      <vt:lpstr>Svensk stormaktstid, start?   ( Exempel 5)</vt:lpstr>
      <vt:lpstr>(Exempel 6) Svensk stormarktid -  gränser? </vt:lpstr>
      <vt:lpstr>Källförteckning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Bildspel…presentation…</dc:title>
  <dc:creator>Kerstin Högberg</dc:creator>
  <cp:lastModifiedBy>Kerstin Högberg</cp:lastModifiedBy>
  <cp:revision>7</cp:revision>
  <dcterms:created xsi:type="dcterms:W3CDTF">2019-11-25T13:38:50Z</dcterms:created>
  <dcterms:modified xsi:type="dcterms:W3CDTF">2024-03-04T15:28:50Z</dcterms:modified>
</cp:coreProperties>
</file>